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3" r:id="rId2"/>
    <p:sldId id="290" r:id="rId3"/>
    <p:sldId id="284" r:id="rId4"/>
    <p:sldId id="264" r:id="rId5"/>
    <p:sldId id="270" r:id="rId6"/>
    <p:sldId id="271" r:id="rId7"/>
    <p:sldId id="260" r:id="rId8"/>
    <p:sldId id="272" r:id="rId9"/>
    <p:sldId id="266" r:id="rId10"/>
    <p:sldId id="286" r:id="rId11"/>
    <p:sldId id="273" r:id="rId12"/>
    <p:sldId id="262" r:id="rId13"/>
    <p:sldId id="282" r:id="rId14"/>
    <p:sldId id="283" r:id="rId15"/>
    <p:sldId id="277" r:id="rId16"/>
    <p:sldId id="279" r:id="rId17"/>
    <p:sldId id="268" r:id="rId18"/>
    <p:sldId id="288" r:id="rId19"/>
    <p:sldId id="289" r:id="rId20"/>
    <p:sldId id="269" r:id="rId21"/>
    <p:sldId id="258" r:id="rId22"/>
    <p:sldId id="259" r:id="rId23"/>
    <p:sldId id="257" r:id="rId24"/>
    <p:sldId id="29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B8BABD-499F-4B8B-88C3-2535D0D028A3}">
          <p14:sldIdLst>
            <p14:sldId id="263"/>
            <p14:sldId id="290"/>
            <p14:sldId id="284"/>
            <p14:sldId id="264"/>
            <p14:sldId id="270"/>
            <p14:sldId id="271"/>
            <p14:sldId id="260"/>
            <p14:sldId id="272"/>
            <p14:sldId id="266"/>
            <p14:sldId id="286"/>
            <p14:sldId id="273"/>
            <p14:sldId id="262"/>
            <p14:sldId id="282"/>
            <p14:sldId id="283"/>
            <p14:sldId id="277"/>
            <p14:sldId id="279"/>
          </p14:sldIdLst>
        </p14:section>
        <p14:section name="Untitled Section" id="{9F69ACEB-5241-4D1C-845A-82F69DEBE909}">
          <p14:sldIdLst>
            <p14:sldId id="268"/>
            <p14:sldId id="288"/>
            <p14:sldId id="289"/>
            <p14:sldId id="269"/>
            <p14:sldId id="258"/>
            <p14:sldId id="259"/>
            <p14:sldId id="257"/>
            <p14:sldId id="29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660"/>
  </p:normalViewPr>
  <p:slideViewPr>
    <p:cSldViewPr snapToGrid="0">
      <p:cViewPr varScale="1">
        <p:scale>
          <a:sx n="51" d="100"/>
          <a:sy n="51" d="100"/>
        </p:scale>
        <p:origin x="1132"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C799A2-1041-48AF-A5FD-0360F24801EB}" type="datetimeFigureOut">
              <a:rPr lang="en-US" smtClean="0"/>
              <a:t>3/10/2025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A072F8-ED28-4817-9065-DE8B4A632D53}" type="slidenum">
              <a:rPr lang="en-US" smtClean="0"/>
              <a:t>‹#›</a:t>
            </a:fld>
            <a:endParaRPr lang="en-US"/>
          </a:p>
        </p:txBody>
      </p:sp>
    </p:spTree>
    <p:extLst>
      <p:ext uri="{BB962C8B-B14F-4D97-AF65-F5344CB8AC3E}">
        <p14:creationId xmlns:p14="http://schemas.microsoft.com/office/powerpoint/2010/main" val="353516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04A6EB-62B5-31CB-9E2C-7461E84CEA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A0BDAA-CA5E-7AEB-6CFE-70F5F07551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D45F90-EECA-C39E-67B9-439878D2CA6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45B2F39-9523-31CA-04E7-295905760F92}"/>
              </a:ext>
            </a:extLst>
          </p:cNvPr>
          <p:cNvSpPr>
            <a:spLocks noGrp="1"/>
          </p:cNvSpPr>
          <p:nvPr>
            <p:ph type="sldNum" sz="quarter" idx="5"/>
          </p:nvPr>
        </p:nvSpPr>
        <p:spPr/>
        <p:txBody>
          <a:bodyPr/>
          <a:lstStyle/>
          <a:p>
            <a:fld id="{9EA072F8-ED28-4817-9065-DE8B4A632D53}" type="slidenum">
              <a:rPr lang="en-US" smtClean="0"/>
              <a:t>2</a:t>
            </a:fld>
            <a:endParaRPr lang="en-US"/>
          </a:p>
        </p:txBody>
      </p:sp>
    </p:spTree>
    <p:extLst>
      <p:ext uri="{BB962C8B-B14F-4D97-AF65-F5344CB8AC3E}">
        <p14:creationId xmlns:p14="http://schemas.microsoft.com/office/powerpoint/2010/main" val="680169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6E8111-7391-7ACD-A386-75F858A801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EA7937-00AF-8AEE-3518-A8A23F1B0A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CD76A1-F165-87B4-5F26-5722A68AC26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1939AB9-3D06-91E9-FB03-2C462FF113A0}"/>
              </a:ext>
            </a:extLst>
          </p:cNvPr>
          <p:cNvSpPr>
            <a:spLocks noGrp="1"/>
          </p:cNvSpPr>
          <p:nvPr>
            <p:ph type="sldNum" sz="quarter" idx="5"/>
          </p:nvPr>
        </p:nvSpPr>
        <p:spPr/>
        <p:txBody>
          <a:bodyPr/>
          <a:lstStyle/>
          <a:p>
            <a:fld id="{9EA072F8-ED28-4817-9065-DE8B4A632D53}" type="slidenum">
              <a:rPr lang="en-US" smtClean="0"/>
              <a:t>24</a:t>
            </a:fld>
            <a:endParaRPr lang="en-US"/>
          </a:p>
        </p:txBody>
      </p:sp>
    </p:spTree>
    <p:extLst>
      <p:ext uri="{BB962C8B-B14F-4D97-AF65-F5344CB8AC3E}">
        <p14:creationId xmlns:p14="http://schemas.microsoft.com/office/powerpoint/2010/main" val="2294154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22204-29DA-6FFA-F112-DA02BAB30E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3C81C3-0F8B-FF82-F637-0839297F82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E632A6-DD43-8CF9-F0D9-D0988F72181C}"/>
              </a:ext>
            </a:extLst>
          </p:cNvPr>
          <p:cNvSpPr>
            <a:spLocks noGrp="1"/>
          </p:cNvSpPr>
          <p:nvPr>
            <p:ph type="dt" sz="half" idx="10"/>
          </p:nvPr>
        </p:nvSpPr>
        <p:spPr/>
        <p:txBody>
          <a:bodyPr/>
          <a:lstStyle/>
          <a:p>
            <a:fld id="{09DE4406-922C-4B12-99BC-E7C5AF703862}" type="datetimeFigureOut">
              <a:rPr lang="en-US" smtClean="0"/>
              <a:t>3/10/2025</a:t>
            </a:fld>
            <a:endParaRPr lang="en-US"/>
          </a:p>
        </p:txBody>
      </p:sp>
      <p:sp>
        <p:nvSpPr>
          <p:cNvPr id="5" name="Footer Placeholder 4">
            <a:extLst>
              <a:ext uri="{FF2B5EF4-FFF2-40B4-BE49-F238E27FC236}">
                <a16:creationId xmlns:a16="http://schemas.microsoft.com/office/drawing/2014/main" id="{775830C3-BAF0-80F2-086C-5D21756030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82A91D-AE32-86C2-477C-C1EAD6202138}"/>
              </a:ext>
            </a:extLst>
          </p:cNvPr>
          <p:cNvSpPr>
            <a:spLocks noGrp="1"/>
          </p:cNvSpPr>
          <p:nvPr>
            <p:ph type="sldNum" sz="quarter" idx="12"/>
          </p:nvPr>
        </p:nvSpPr>
        <p:spPr/>
        <p:txBody>
          <a:bodyPr/>
          <a:lstStyle/>
          <a:p>
            <a:fld id="{1F9A873F-6BB7-4CDC-8521-AEEF42B360DF}" type="slidenum">
              <a:rPr lang="en-US" smtClean="0"/>
              <a:t>‹#›</a:t>
            </a:fld>
            <a:endParaRPr lang="en-US"/>
          </a:p>
        </p:txBody>
      </p:sp>
    </p:spTree>
    <p:extLst>
      <p:ext uri="{BB962C8B-B14F-4D97-AF65-F5344CB8AC3E}">
        <p14:creationId xmlns:p14="http://schemas.microsoft.com/office/powerpoint/2010/main" val="537307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312BC-DC99-141C-5C92-CD82E62943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6FA8F3-6858-3770-C72D-0A89765B4C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CF3B5D-0A3D-AED8-4B43-E4006C5D32D6}"/>
              </a:ext>
            </a:extLst>
          </p:cNvPr>
          <p:cNvSpPr>
            <a:spLocks noGrp="1"/>
          </p:cNvSpPr>
          <p:nvPr>
            <p:ph type="dt" sz="half" idx="10"/>
          </p:nvPr>
        </p:nvSpPr>
        <p:spPr/>
        <p:txBody>
          <a:bodyPr/>
          <a:lstStyle/>
          <a:p>
            <a:fld id="{09DE4406-922C-4B12-99BC-E7C5AF703862}" type="datetimeFigureOut">
              <a:rPr lang="en-US" smtClean="0"/>
              <a:t>3/10/2025</a:t>
            </a:fld>
            <a:endParaRPr lang="en-US"/>
          </a:p>
        </p:txBody>
      </p:sp>
      <p:sp>
        <p:nvSpPr>
          <p:cNvPr id="5" name="Footer Placeholder 4">
            <a:extLst>
              <a:ext uri="{FF2B5EF4-FFF2-40B4-BE49-F238E27FC236}">
                <a16:creationId xmlns:a16="http://schemas.microsoft.com/office/drawing/2014/main" id="{D86B5DEB-1C53-AE3E-C86D-6F34E6A2DB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E832-614E-EDBE-6326-049EDFB9616B}"/>
              </a:ext>
            </a:extLst>
          </p:cNvPr>
          <p:cNvSpPr>
            <a:spLocks noGrp="1"/>
          </p:cNvSpPr>
          <p:nvPr>
            <p:ph type="sldNum" sz="quarter" idx="12"/>
          </p:nvPr>
        </p:nvSpPr>
        <p:spPr/>
        <p:txBody>
          <a:bodyPr/>
          <a:lstStyle/>
          <a:p>
            <a:fld id="{1F9A873F-6BB7-4CDC-8521-AEEF42B360DF}" type="slidenum">
              <a:rPr lang="en-US" smtClean="0"/>
              <a:t>‹#›</a:t>
            </a:fld>
            <a:endParaRPr lang="en-US"/>
          </a:p>
        </p:txBody>
      </p:sp>
    </p:spTree>
    <p:extLst>
      <p:ext uri="{BB962C8B-B14F-4D97-AF65-F5344CB8AC3E}">
        <p14:creationId xmlns:p14="http://schemas.microsoft.com/office/powerpoint/2010/main" val="377256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8C8CEE-5916-A302-3F09-F5F55D8718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F6693D-E57E-FD9A-8835-D3654B51DE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261EF-109A-76D4-AC76-1C6B1587EE57}"/>
              </a:ext>
            </a:extLst>
          </p:cNvPr>
          <p:cNvSpPr>
            <a:spLocks noGrp="1"/>
          </p:cNvSpPr>
          <p:nvPr>
            <p:ph type="dt" sz="half" idx="10"/>
          </p:nvPr>
        </p:nvSpPr>
        <p:spPr/>
        <p:txBody>
          <a:bodyPr/>
          <a:lstStyle/>
          <a:p>
            <a:fld id="{09DE4406-922C-4B12-99BC-E7C5AF703862}" type="datetimeFigureOut">
              <a:rPr lang="en-US" smtClean="0"/>
              <a:t>3/10/2025</a:t>
            </a:fld>
            <a:endParaRPr lang="en-US"/>
          </a:p>
        </p:txBody>
      </p:sp>
      <p:sp>
        <p:nvSpPr>
          <p:cNvPr id="5" name="Footer Placeholder 4">
            <a:extLst>
              <a:ext uri="{FF2B5EF4-FFF2-40B4-BE49-F238E27FC236}">
                <a16:creationId xmlns:a16="http://schemas.microsoft.com/office/drawing/2014/main" id="{76B8B454-5B6F-079C-E591-440E61E87F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B10646-5225-E730-332E-FF772137747C}"/>
              </a:ext>
            </a:extLst>
          </p:cNvPr>
          <p:cNvSpPr>
            <a:spLocks noGrp="1"/>
          </p:cNvSpPr>
          <p:nvPr>
            <p:ph type="sldNum" sz="quarter" idx="12"/>
          </p:nvPr>
        </p:nvSpPr>
        <p:spPr/>
        <p:txBody>
          <a:bodyPr/>
          <a:lstStyle/>
          <a:p>
            <a:fld id="{1F9A873F-6BB7-4CDC-8521-AEEF42B360DF}" type="slidenum">
              <a:rPr lang="en-US" smtClean="0"/>
              <a:t>‹#›</a:t>
            </a:fld>
            <a:endParaRPr lang="en-US"/>
          </a:p>
        </p:txBody>
      </p:sp>
    </p:spTree>
    <p:extLst>
      <p:ext uri="{BB962C8B-B14F-4D97-AF65-F5344CB8AC3E}">
        <p14:creationId xmlns:p14="http://schemas.microsoft.com/office/powerpoint/2010/main" val="48793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6904-2642-E372-F733-4EA8E41914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557846-D6C8-2966-CC46-C4551ABA92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9DB3F-30A1-F471-74B9-989EE2445D34}"/>
              </a:ext>
            </a:extLst>
          </p:cNvPr>
          <p:cNvSpPr>
            <a:spLocks noGrp="1"/>
          </p:cNvSpPr>
          <p:nvPr>
            <p:ph type="dt" sz="half" idx="10"/>
          </p:nvPr>
        </p:nvSpPr>
        <p:spPr/>
        <p:txBody>
          <a:bodyPr/>
          <a:lstStyle/>
          <a:p>
            <a:fld id="{09DE4406-922C-4B12-99BC-E7C5AF703862}" type="datetimeFigureOut">
              <a:rPr lang="en-US" smtClean="0"/>
              <a:t>3/10/2025</a:t>
            </a:fld>
            <a:endParaRPr lang="en-US"/>
          </a:p>
        </p:txBody>
      </p:sp>
      <p:sp>
        <p:nvSpPr>
          <p:cNvPr id="5" name="Footer Placeholder 4">
            <a:extLst>
              <a:ext uri="{FF2B5EF4-FFF2-40B4-BE49-F238E27FC236}">
                <a16:creationId xmlns:a16="http://schemas.microsoft.com/office/drawing/2014/main" id="{639FAF54-5E03-9B81-4F4B-BAADE2966A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FEAB15-A808-3391-FD06-14B3B54ECAEC}"/>
              </a:ext>
            </a:extLst>
          </p:cNvPr>
          <p:cNvSpPr>
            <a:spLocks noGrp="1"/>
          </p:cNvSpPr>
          <p:nvPr>
            <p:ph type="sldNum" sz="quarter" idx="12"/>
          </p:nvPr>
        </p:nvSpPr>
        <p:spPr/>
        <p:txBody>
          <a:bodyPr/>
          <a:lstStyle/>
          <a:p>
            <a:fld id="{1F9A873F-6BB7-4CDC-8521-AEEF42B360DF}" type="slidenum">
              <a:rPr lang="en-US" smtClean="0"/>
              <a:t>‹#›</a:t>
            </a:fld>
            <a:endParaRPr lang="en-US"/>
          </a:p>
        </p:txBody>
      </p:sp>
    </p:spTree>
    <p:extLst>
      <p:ext uri="{BB962C8B-B14F-4D97-AF65-F5344CB8AC3E}">
        <p14:creationId xmlns:p14="http://schemas.microsoft.com/office/powerpoint/2010/main" val="1980390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CF6E-0DDD-F286-08DF-26D4118BD1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DA83F0-4A5F-93ED-C043-13AB93BCDD8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7B644F-AEEC-5DD4-30B6-459C9B82C4C2}"/>
              </a:ext>
            </a:extLst>
          </p:cNvPr>
          <p:cNvSpPr>
            <a:spLocks noGrp="1"/>
          </p:cNvSpPr>
          <p:nvPr>
            <p:ph type="dt" sz="half" idx="10"/>
          </p:nvPr>
        </p:nvSpPr>
        <p:spPr/>
        <p:txBody>
          <a:bodyPr/>
          <a:lstStyle/>
          <a:p>
            <a:fld id="{09DE4406-922C-4B12-99BC-E7C5AF703862}" type="datetimeFigureOut">
              <a:rPr lang="en-US" smtClean="0"/>
              <a:t>3/10/2025</a:t>
            </a:fld>
            <a:endParaRPr lang="en-US"/>
          </a:p>
        </p:txBody>
      </p:sp>
      <p:sp>
        <p:nvSpPr>
          <p:cNvPr id="5" name="Footer Placeholder 4">
            <a:extLst>
              <a:ext uri="{FF2B5EF4-FFF2-40B4-BE49-F238E27FC236}">
                <a16:creationId xmlns:a16="http://schemas.microsoft.com/office/drawing/2014/main" id="{36C4D0BD-81A3-F9AB-24D8-9F0C06894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45A9A7-BC43-6AFB-2C97-0ACB06CCC191}"/>
              </a:ext>
            </a:extLst>
          </p:cNvPr>
          <p:cNvSpPr>
            <a:spLocks noGrp="1"/>
          </p:cNvSpPr>
          <p:nvPr>
            <p:ph type="sldNum" sz="quarter" idx="12"/>
          </p:nvPr>
        </p:nvSpPr>
        <p:spPr/>
        <p:txBody>
          <a:bodyPr/>
          <a:lstStyle/>
          <a:p>
            <a:fld id="{1F9A873F-6BB7-4CDC-8521-AEEF42B360DF}" type="slidenum">
              <a:rPr lang="en-US" smtClean="0"/>
              <a:t>‹#›</a:t>
            </a:fld>
            <a:endParaRPr lang="en-US"/>
          </a:p>
        </p:txBody>
      </p:sp>
    </p:spTree>
    <p:extLst>
      <p:ext uri="{BB962C8B-B14F-4D97-AF65-F5344CB8AC3E}">
        <p14:creationId xmlns:p14="http://schemas.microsoft.com/office/powerpoint/2010/main" val="497359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AB49F-DD62-754A-68E8-FEB0CBA308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D49146-8B72-DD65-F5F1-06C26CC5E7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8951F6-5158-9BDD-4EE6-969DDAD2BC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0C014E-8389-C814-F3D9-6E7CF593AD73}"/>
              </a:ext>
            </a:extLst>
          </p:cNvPr>
          <p:cNvSpPr>
            <a:spLocks noGrp="1"/>
          </p:cNvSpPr>
          <p:nvPr>
            <p:ph type="dt" sz="half" idx="10"/>
          </p:nvPr>
        </p:nvSpPr>
        <p:spPr/>
        <p:txBody>
          <a:bodyPr/>
          <a:lstStyle/>
          <a:p>
            <a:fld id="{09DE4406-922C-4B12-99BC-E7C5AF703862}" type="datetimeFigureOut">
              <a:rPr lang="en-US" smtClean="0"/>
              <a:t>3/10/2025</a:t>
            </a:fld>
            <a:endParaRPr lang="en-US"/>
          </a:p>
        </p:txBody>
      </p:sp>
      <p:sp>
        <p:nvSpPr>
          <p:cNvPr id="6" name="Footer Placeholder 5">
            <a:extLst>
              <a:ext uri="{FF2B5EF4-FFF2-40B4-BE49-F238E27FC236}">
                <a16:creationId xmlns:a16="http://schemas.microsoft.com/office/drawing/2014/main" id="{18670C9D-B39C-F189-5641-96EBE48FFA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DC860F-A710-EA46-CCBA-D33318F717B0}"/>
              </a:ext>
            </a:extLst>
          </p:cNvPr>
          <p:cNvSpPr>
            <a:spLocks noGrp="1"/>
          </p:cNvSpPr>
          <p:nvPr>
            <p:ph type="sldNum" sz="quarter" idx="12"/>
          </p:nvPr>
        </p:nvSpPr>
        <p:spPr/>
        <p:txBody>
          <a:bodyPr/>
          <a:lstStyle/>
          <a:p>
            <a:fld id="{1F9A873F-6BB7-4CDC-8521-AEEF42B360DF}" type="slidenum">
              <a:rPr lang="en-US" smtClean="0"/>
              <a:t>‹#›</a:t>
            </a:fld>
            <a:endParaRPr lang="en-US"/>
          </a:p>
        </p:txBody>
      </p:sp>
    </p:spTree>
    <p:extLst>
      <p:ext uri="{BB962C8B-B14F-4D97-AF65-F5344CB8AC3E}">
        <p14:creationId xmlns:p14="http://schemas.microsoft.com/office/powerpoint/2010/main" val="1317572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2A875-7E83-7A81-8FB8-3171CB0E0B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46D6F0-7B20-E577-AAE4-0BEB1E8096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2DD31F-5547-6228-0B6B-C60CDE844C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333240-3C80-ABCA-7D9D-AEE8D36A80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143DCC-310F-3452-2173-D0333A31FA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6CD526-2FFF-C560-F101-F3298599404E}"/>
              </a:ext>
            </a:extLst>
          </p:cNvPr>
          <p:cNvSpPr>
            <a:spLocks noGrp="1"/>
          </p:cNvSpPr>
          <p:nvPr>
            <p:ph type="dt" sz="half" idx="10"/>
          </p:nvPr>
        </p:nvSpPr>
        <p:spPr/>
        <p:txBody>
          <a:bodyPr/>
          <a:lstStyle/>
          <a:p>
            <a:fld id="{09DE4406-922C-4B12-99BC-E7C5AF703862}" type="datetimeFigureOut">
              <a:rPr lang="en-US" smtClean="0"/>
              <a:t>3/10/2025</a:t>
            </a:fld>
            <a:endParaRPr lang="en-US"/>
          </a:p>
        </p:txBody>
      </p:sp>
      <p:sp>
        <p:nvSpPr>
          <p:cNvPr id="8" name="Footer Placeholder 7">
            <a:extLst>
              <a:ext uri="{FF2B5EF4-FFF2-40B4-BE49-F238E27FC236}">
                <a16:creationId xmlns:a16="http://schemas.microsoft.com/office/drawing/2014/main" id="{E0072D49-E66F-D7AD-15B9-2AD2F9C43F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763EE3-2C9C-C38E-060B-BDF6E5A1A6C0}"/>
              </a:ext>
            </a:extLst>
          </p:cNvPr>
          <p:cNvSpPr>
            <a:spLocks noGrp="1"/>
          </p:cNvSpPr>
          <p:nvPr>
            <p:ph type="sldNum" sz="quarter" idx="12"/>
          </p:nvPr>
        </p:nvSpPr>
        <p:spPr/>
        <p:txBody>
          <a:bodyPr/>
          <a:lstStyle/>
          <a:p>
            <a:fld id="{1F9A873F-6BB7-4CDC-8521-AEEF42B360DF}" type="slidenum">
              <a:rPr lang="en-US" smtClean="0"/>
              <a:t>‹#›</a:t>
            </a:fld>
            <a:endParaRPr lang="en-US"/>
          </a:p>
        </p:txBody>
      </p:sp>
    </p:spTree>
    <p:extLst>
      <p:ext uri="{BB962C8B-B14F-4D97-AF65-F5344CB8AC3E}">
        <p14:creationId xmlns:p14="http://schemas.microsoft.com/office/powerpoint/2010/main" val="562539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EAD1C-EEC3-4556-AC25-2A1FD9A593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D0D290-53A5-24C4-00C4-44DA62D70F32}"/>
              </a:ext>
            </a:extLst>
          </p:cNvPr>
          <p:cNvSpPr>
            <a:spLocks noGrp="1"/>
          </p:cNvSpPr>
          <p:nvPr>
            <p:ph type="dt" sz="half" idx="10"/>
          </p:nvPr>
        </p:nvSpPr>
        <p:spPr/>
        <p:txBody>
          <a:bodyPr/>
          <a:lstStyle/>
          <a:p>
            <a:fld id="{09DE4406-922C-4B12-99BC-E7C5AF703862}" type="datetimeFigureOut">
              <a:rPr lang="en-US" smtClean="0"/>
              <a:t>3/10/2025</a:t>
            </a:fld>
            <a:endParaRPr lang="en-US"/>
          </a:p>
        </p:txBody>
      </p:sp>
      <p:sp>
        <p:nvSpPr>
          <p:cNvPr id="4" name="Footer Placeholder 3">
            <a:extLst>
              <a:ext uri="{FF2B5EF4-FFF2-40B4-BE49-F238E27FC236}">
                <a16:creationId xmlns:a16="http://schemas.microsoft.com/office/drawing/2014/main" id="{633A1ECF-0451-BCA3-4748-3B4C73E539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C11B6D-7E6D-7CFD-3A80-95376442F7B1}"/>
              </a:ext>
            </a:extLst>
          </p:cNvPr>
          <p:cNvSpPr>
            <a:spLocks noGrp="1"/>
          </p:cNvSpPr>
          <p:nvPr>
            <p:ph type="sldNum" sz="quarter" idx="12"/>
          </p:nvPr>
        </p:nvSpPr>
        <p:spPr/>
        <p:txBody>
          <a:bodyPr/>
          <a:lstStyle/>
          <a:p>
            <a:fld id="{1F9A873F-6BB7-4CDC-8521-AEEF42B360DF}" type="slidenum">
              <a:rPr lang="en-US" smtClean="0"/>
              <a:t>‹#›</a:t>
            </a:fld>
            <a:endParaRPr lang="en-US"/>
          </a:p>
        </p:txBody>
      </p:sp>
    </p:spTree>
    <p:extLst>
      <p:ext uri="{BB962C8B-B14F-4D97-AF65-F5344CB8AC3E}">
        <p14:creationId xmlns:p14="http://schemas.microsoft.com/office/powerpoint/2010/main" val="2659592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E6E22A-E0EF-F964-B9A0-E43C288BB251}"/>
              </a:ext>
            </a:extLst>
          </p:cNvPr>
          <p:cNvSpPr>
            <a:spLocks noGrp="1"/>
          </p:cNvSpPr>
          <p:nvPr>
            <p:ph type="dt" sz="half" idx="10"/>
          </p:nvPr>
        </p:nvSpPr>
        <p:spPr/>
        <p:txBody>
          <a:bodyPr/>
          <a:lstStyle/>
          <a:p>
            <a:fld id="{09DE4406-922C-4B12-99BC-E7C5AF703862}" type="datetimeFigureOut">
              <a:rPr lang="en-US" smtClean="0"/>
              <a:t>3/10/2025</a:t>
            </a:fld>
            <a:endParaRPr lang="en-US"/>
          </a:p>
        </p:txBody>
      </p:sp>
      <p:sp>
        <p:nvSpPr>
          <p:cNvPr id="3" name="Footer Placeholder 2">
            <a:extLst>
              <a:ext uri="{FF2B5EF4-FFF2-40B4-BE49-F238E27FC236}">
                <a16:creationId xmlns:a16="http://schemas.microsoft.com/office/drawing/2014/main" id="{0BB1B479-7CB4-2C91-D787-890FBE21E6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20C63A1-03AA-96BD-6CA5-E7A78D30FB36}"/>
              </a:ext>
            </a:extLst>
          </p:cNvPr>
          <p:cNvSpPr>
            <a:spLocks noGrp="1"/>
          </p:cNvSpPr>
          <p:nvPr>
            <p:ph type="sldNum" sz="quarter" idx="12"/>
          </p:nvPr>
        </p:nvSpPr>
        <p:spPr/>
        <p:txBody>
          <a:bodyPr/>
          <a:lstStyle/>
          <a:p>
            <a:fld id="{1F9A873F-6BB7-4CDC-8521-AEEF42B360DF}" type="slidenum">
              <a:rPr lang="en-US" smtClean="0"/>
              <a:t>‹#›</a:t>
            </a:fld>
            <a:endParaRPr lang="en-US"/>
          </a:p>
        </p:txBody>
      </p:sp>
    </p:spTree>
    <p:extLst>
      <p:ext uri="{BB962C8B-B14F-4D97-AF65-F5344CB8AC3E}">
        <p14:creationId xmlns:p14="http://schemas.microsoft.com/office/powerpoint/2010/main" val="3874622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6E798-5428-29C5-1E42-E438886CC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D6001F-62CD-13E2-0993-309401A2BE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8B459C-37E7-05AD-F2FD-A0D26D7928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4F1E68-F47C-20B8-778B-02D0557FA3E0}"/>
              </a:ext>
            </a:extLst>
          </p:cNvPr>
          <p:cNvSpPr>
            <a:spLocks noGrp="1"/>
          </p:cNvSpPr>
          <p:nvPr>
            <p:ph type="dt" sz="half" idx="10"/>
          </p:nvPr>
        </p:nvSpPr>
        <p:spPr/>
        <p:txBody>
          <a:bodyPr/>
          <a:lstStyle/>
          <a:p>
            <a:fld id="{09DE4406-922C-4B12-99BC-E7C5AF703862}" type="datetimeFigureOut">
              <a:rPr lang="en-US" smtClean="0"/>
              <a:t>3/10/2025</a:t>
            </a:fld>
            <a:endParaRPr lang="en-US"/>
          </a:p>
        </p:txBody>
      </p:sp>
      <p:sp>
        <p:nvSpPr>
          <p:cNvPr id="6" name="Footer Placeholder 5">
            <a:extLst>
              <a:ext uri="{FF2B5EF4-FFF2-40B4-BE49-F238E27FC236}">
                <a16:creationId xmlns:a16="http://schemas.microsoft.com/office/drawing/2014/main" id="{E2EA0B40-3DC7-5D18-6FB8-E0332758CD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77E627-FD61-11C5-68BE-E69A243CAE2A}"/>
              </a:ext>
            </a:extLst>
          </p:cNvPr>
          <p:cNvSpPr>
            <a:spLocks noGrp="1"/>
          </p:cNvSpPr>
          <p:nvPr>
            <p:ph type="sldNum" sz="quarter" idx="12"/>
          </p:nvPr>
        </p:nvSpPr>
        <p:spPr/>
        <p:txBody>
          <a:bodyPr/>
          <a:lstStyle/>
          <a:p>
            <a:fld id="{1F9A873F-6BB7-4CDC-8521-AEEF42B360DF}" type="slidenum">
              <a:rPr lang="en-US" smtClean="0"/>
              <a:t>‹#›</a:t>
            </a:fld>
            <a:endParaRPr lang="en-US"/>
          </a:p>
        </p:txBody>
      </p:sp>
    </p:spTree>
    <p:extLst>
      <p:ext uri="{BB962C8B-B14F-4D97-AF65-F5344CB8AC3E}">
        <p14:creationId xmlns:p14="http://schemas.microsoft.com/office/powerpoint/2010/main" val="2302327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116C6-16A3-7B64-1BA7-B938D79D8E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01DC39-449D-1E27-4D9B-E19D8D426B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1E7492-916A-3E21-AC51-47AB302BC4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272006-E9A9-B8A9-B9E2-2FA4F74F63A2}"/>
              </a:ext>
            </a:extLst>
          </p:cNvPr>
          <p:cNvSpPr>
            <a:spLocks noGrp="1"/>
          </p:cNvSpPr>
          <p:nvPr>
            <p:ph type="dt" sz="half" idx="10"/>
          </p:nvPr>
        </p:nvSpPr>
        <p:spPr/>
        <p:txBody>
          <a:bodyPr/>
          <a:lstStyle/>
          <a:p>
            <a:fld id="{09DE4406-922C-4B12-99BC-E7C5AF703862}" type="datetimeFigureOut">
              <a:rPr lang="en-US" smtClean="0"/>
              <a:t>3/10/2025</a:t>
            </a:fld>
            <a:endParaRPr lang="en-US"/>
          </a:p>
        </p:txBody>
      </p:sp>
      <p:sp>
        <p:nvSpPr>
          <p:cNvPr id="6" name="Footer Placeholder 5">
            <a:extLst>
              <a:ext uri="{FF2B5EF4-FFF2-40B4-BE49-F238E27FC236}">
                <a16:creationId xmlns:a16="http://schemas.microsoft.com/office/drawing/2014/main" id="{563D4D53-F362-B507-F7F1-2E9EAAFEDC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02A41D-366F-F034-5564-1C1AB5D97BD3}"/>
              </a:ext>
            </a:extLst>
          </p:cNvPr>
          <p:cNvSpPr>
            <a:spLocks noGrp="1"/>
          </p:cNvSpPr>
          <p:nvPr>
            <p:ph type="sldNum" sz="quarter" idx="12"/>
          </p:nvPr>
        </p:nvSpPr>
        <p:spPr/>
        <p:txBody>
          <a:bodyPr/>
          <a:lstStyle/>
          <a:p>
            <a:fld id="{1F9A873F-6BB7-4CDC-8521-AEEF42B360DF}" type="slidenum">
              <a:rPr lang="en-US" smtClean="0"/>
              <a:t>‹#›</a:t>
            </a:fld>
            <a:endParaRPr lang="en-US"/>
          </a:p>
        </p:txBody>
      </p:sp>
    </p:spTree>
    <p:extLst>
      <p:ext uri="{BB962C8B-B14F-4D97-AF65-F5344CB8AC3E}">
        <p14:creationId xmlns:p14="http://schemas.microsoft.com/office/powerpoint/2010/main" val="4099336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582734-9B6E-D314-50FB-A111F9CC74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D50088-46A0-5FEF-984C-359E4824AB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16957E-9841-993A-DFBC-A7D67CE5DF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9DE4406-922C-4B12-99BC-E7C5AF703862}" type="datetimeFigureOut">
              <a:rPr lang="en-US" smtClean="0"/>
              <a:t>3/10/2025</a:t>
            </a:fld>
            <a:endParaRPr lang="en-US"/>
          </a:p>
        </p:txBody>
      </p:sp>
      <p:sp>
        <p:nvSpPr>
          <p:cNvPr id="5" name="Footer Placeholder 4">
            <a:extLst>
              <a:ext uri="{FF2B5EF4-FFF2-40B4-BE49-F238E27FC236}">
                <a16:creationId xmlns:a16="http://schemas.microsoft.com/office/drawing/2014/main" id="{587D17EB-18F1-41C5-AD31-D1929DDAD2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1A58A9C-814D-7603-0BD3-F29C75C15E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F9A873F-6BB7-4CDC-8521-AEEF42B360DF}" type="slidenum">
              <a:rPr lang="en-US" smtClean="0"/>
              <a:t>‹#›</a:t>
            </a:fld>
            <a:endParaRPr lang="en-US"/>
          </a:p>
        </p:txBody>
      </p:sp>
    </p:spTree>
    <p:extLst>
      <p:ext uri="{BB962C8B-B14F-4D97-AF65-F5344CB8AC3E}">
        <p14:creationId xmlns:p14="http://schemas.microsoft.com/office/powerpoint/2010/main" val="115043775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58115-1F59-1446-B08D-59956D3151E4}"/>
              </a:ext>
            </a:extLst>
          </p:cNvPr>
          <p:cNvSpPr>
            <a:spLocks noGrp="1"/>
          </p:cNvSpPr>
          <p:nvPr>
            <p:ph type="title"/>
          </p:nvPr>
        </p:nvSpPr>
        <p:spPr/>
        <p:txBody>
          <a:bodyPr>
            <a:normAutofit/>
          </a:bodyPr>
          <a:lstStyle/>
          <a:p>
            <a:pPr algn="ctr"/>
            <a:r>
              <a:rPr lang="en-US" sz="5400" dirty="0"/>
              <a:t>Presbyterian Church (U.S.A.)</a:t>
            </a:r>
          </a:p>
        </p:txBody>
      </p:sp>
      <p:sp>
        <p:nvSpPr>
          <p:cNvPr id="3" name="Content Placeholder 2">
            <a:extLst>
              <a:ext uri="{FF2B5EF4-FFF2-40B4-BE49-F238E27FC236}">
                <a16:creationId xmlns:a16="http://schemas.microsoft.com/office/drawing/2014/main" id="{D1324374-471F-0C37-7E4E-EEAD07CC87EF}"/>
              </a:ext>
            </a:extLst>
          </p:cNvPr>
          <p:cNvSpPr>
            <a:spLocks noGrp="1"/>
          </p:cNvSpPr>
          <p:nvPr>
            <p:ph idx="1"/>
          </p:nvPr>
        </p:nvSpPr>
        <p:spPr>
          <a:xfrm>
            <a:off x="282102" y="1825625"/>
            <a:ext cx="11605098" cy="4351338"/>
          </a:xfrm>
        </p:spPr>
        <p:txBody>
          <a:bodyPr/>
          <a:lstStyle/>
          <a:p>
            <a:pPr marL="0" indent="0">
              <a:buNone/>
            </a:pPr>
            <a:endParaRPr lang="en-US" dirty="0"/>
          </a:p>
          <a:p>
            <a:pPr marL="0" indent="0">
              <a:buNone/>
            </a:pPr>
            <a:endParaRPr lang="en-US" dirty="0"/>
          </a:p>
          <a:p>
            <a:pPr marL="0" indent="0" algn="ctr">
              <a:buNone/>
            </a:pPr>
            <a:r>
              <a:rPr lang="en-US" sz="4800" i="1" dirty="0"/>
              <a:t>Ecclesia </a:t>
            </a:r>
            <a:r>
              <a:rPr lang="en-US" sz="4800" i="1" dirty="0" err="1"/>
              <a:t>reformata</a:t>
            </a:r>
            <a:r>
              <a:rPr lang="en-US" sz="4800" i="1" dirty="0"/>
              <a:t>; semper </a:t>
            </a:r>
            <a:r>
              <a:rPr lang="en-US" sz="4800" i="1" dirty="0" err="1"/>
              <a:t>reformanda</a:t>
            </a:r>
            <a:r>
              <a:rPr lang="en-US" sz="4800" i="1" dirty="0"/>
              <a:t>.</a:t>
            </a:r>
          </a:p>
          <a:p>
            <a:pPr marL="0" indent="0" algn="ctr">
              <a:buNone/>
            </a:pPr>
            <a:endParaRPr lang="en-US" sz="4800" i="1" dirty="0"/>
          </a:p>
          <a:p>
            <a:pPr marL="0" indent="0" algn="ctr">
              <a:buNone/>
            </a:pPr>
            <a:r>
              <a:rPr lang="en-US" sz="4800" dirty="0"/>
              <a:t>The Church reformed; always reforming</a:t>
            </a:r>
            <a:r>
              <a:rPr lang="en-US" sz="4800" i="1" dirty="0"/>
              <a:t>.</a:t>
            </a:r>
          </a:p>
        </p:txBody>
      </p:sp>
    </p:spTree>
    <p:extLst>
      <p:ext uri="{BB962C8B-B14F-4D97-AF65-F5344CB8AC3E}">
        <p14:creationId xmlns:p14="http://schemas.microsoft.com/office/powerpoint/2010/main" val="2826218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2511ED-00FD-E0A1-ECB6-5C6937138F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5F3090-0612-B26B-8730-7165C926A6AD}"/>
              </a:ext>
            </a:extLst>
          </p:cNvPr>
          <p:cNvSpPr>
            <a:spLocks noGrp="1"/>
          </p:cNvSpPr>
          <p:nvPr>
            <p:ph type="title"/>
          </p:nvPr>
        </p:nvSpPr>
        <p:spPr/>
        <p:txBody>
          <a:bodyPr/>
          <a:lstStyle/>
          <a:p>
            <a:pPr algn="ctr"/>
            <a:r>
              <a:rPr lang="en-US" dirty="0"/>
              <a:t>The Olympia Overture</a:t>
            </a:r>
          </a:p>
        </p:txBody>
      </p:sp>
      <p:sp>
        <p:nvSpPr>
          <p:cNvPr id="3" name="Content Placeholder 2">
            <a:extLst>
              <a:ext uri="{FF2B5EF4-FFF2-40B4-BE49-F238E27FC236}">
                <a16:creationId xmlns:a16="http://schemas.microsoft.com/office/drawing/2014/main" id="{DB209954-64F5-A6C5-C6A4-99FB159D2936}"/>
              </a:ext>
            </a:extLst>
          </p:cNvPr>
          <p:cNvSpPr>
            <a:spLocks noGrp="1"/>
          </p:cNvSpPr>
          <p:nvPr>
            <p:ph idx="1"/>
          </p:nvPr>
        </p:nvSpPr>
        <p:spPr>
          <a:xfrm>
            <a:off x="389106" y="1825625"/>
            <a:ext cx="11449456" cy="4351338"/>
          </a:xfrm>
        </p:spPr>
        <p:txBody>
          <a:bodyPr>
            <a:normAutofit lnSpcReduction="10000"/>
          </a:bodyPr>
          <a:lstStyle/>
          <a:p>
            <a:endParaRPr lang="en-US" dirty="0"/>
          </a:p>
          <a:p>
            <a:pPr marL="0" marR="31115" indent="0">
              <a:lnSpc>
                <a:spcPct val="107000"/>
              </a:lnSpc>
              <a:spcBef>
                <a:spcPts val="0"/>
              </a:spcBef>
              <a:spcAft>
                <a:spcPts val="645"/>
              </a:spcAft>
              <a:buNone/>
            </a:pPr>
            <a:r>
              <a:rPr lang="en-US" sz="2000" b="1" kern="100" dirty="0">
                <a:solidFill>
                  <a:srgbClr val="000000"/>
                </a:solidFill>
                <a:effectLst/>
                <a:latin typeface="Times New Roman" panose="02020603050405020304" pitchFamily="18" charset="0"/>
                <a:ea typeface="Times New Roman" panose="02020603050405020304" pitchFamily="18" charset="0"/>
              </a:rPr>
              <a:t> </a:t>
            </a:r>
            <a:r>
              <a:rPr lang="en-US" sz="2200" b="1" kern="100" dirty="0">
                <a:effectLst/>
                <a:latin typeface="Times New Roman" panose="02020603050405020304" pitchFamily="18" charset="0"/>
                <a:ea typeface="Times New Roman" panose="02020603050405020304" pitchFamily="18" charset="0"/>
              </a:rPr>
              <a:t>Item 24-A —  OPENESS TO THE GUIDANCE OF THE HOLY SPIRIT </a:t>
            </a:r>
            <a:endParaRPr lang="en-US" sz="2200" kern="100" dirty="0">
              <a:effectLst/>
              <a:latin typeface="Times New Roman" panose="02020603050405020304" pitchFamily="18" charset="0"/>
              <a:ea typeface="Times New Roman" panose="02020603050405020304" pitchFamily="18" charset="0"/>
            </a:endParaRPr>
          </a:p>
          <a:p>
            <a:pPr marL="8890" marR="0" indent="0">
              <a:lnSpc>
                <a:spcPct val="107000"/>
              </a:lnSpc>
              <a:spcBef>
                <a:spcPts val="0"/>
              </a:spcBef>
              <a:spcAft>
                <a:spcPts val="0"/>
              </a:spcAft>
              <a:buNone/>
            </a:pPr>
            <a:r>
              <a:rPr lang="en-US" sz="2200" b="1" kern="100" dirty="0">
                <a:effectLst/>
                <a:latin typeface="Times New Roman" panose="02020603050405020304" pitchFamily="18" charset="0"/>
                <a:ea typeface="Times New Roman" panose="02020603050405020304" pitchFamily="18" charset="0"/>
              </a:rPr>
              <a:t> 	Would amend section F-1.0403    UNITY IN DIVERSITY</a:t>
            </a:r>
          </a:p>
          <a:p>
            <a:pPr marL="8890" marR="0" indent="0">
              <a:lnSpc>
                <a:spcPct val="107000"/>
              </a:lnSpc>
              <a:spcBef>
                <a:spcPts val="0"/>
              </a:spcBef>
              <a:spcAft>
                <a:spcPts val="0"/>
              </a:spcAft>
              <a:buNone/>
            </a:pPr>
            <a:r>
              <a:rPr lang="en-US" sz="2200" b="1" kern="100" dirty="0">
                <a:latin typeface="Times New Roman" panose="02020603050405020304" pitchFamily="18" charset="0"/>
                <a:ea typeface="Times New Roman" panose="02020603050405020304" pitchFamily="18" charset="0"/>
              </a:rPr>
              <a:t>	</a:t>
            </a:r>
            <a:r>
              <a:rPr lang="en-US" sz="2200" b="1" kern="100" dirty="0">
                <a:effectLst/>
                <a:latin typeface="Times New Roman" panose="02020603050405020304" pitchFamily="18" charset="0"/>
                <a:ea typeface="Times New Roman" panose="02020603050405020304" pitchFamily="18" charset="0"/>
              </a:rPr>
              <a:t>POL-01 (</a:t>
            </a:r>
            <a:r>
              <a:rPr lang="en-US" sz="2200" b="1" kern="100" dirty="0">
                <a:latin typeface="Times New Roman" panose="02020603050405020304" pitchFamily="18" charset="0"/>
                <a:ea typeface="Times New Roman" panose="02020603050405020304" pitchFamily="18" charset="0"/>
              </a:rPr>
              <a:t>1)</a:t>
            </a:r>
          </a:p>
          <a:p>
            <a:pPr marL="8890" marR="0" indent="0">
              <a:lnSpc>
                <a:spcPct val="107000"/>
              </a:lnSpc>
              <a:spcBef>
                <a:spcPts val="0"/>
              </a:spcBef>
              <a:spcAft>
                <a:spcPts val="0"/>
              </a:spcAft>
              <a:buNone/>
            </a:pPr>
            <a:endParaRPr lang="en-US" sz="2200" b="1" kern="100" dirty="0">
              <a:effectLst/>
              <a:latin typeface="Times New Roman" panose="02020603050405020304" pitchFamily="18" charset="0"/>
              <a:ea typeface="Times New Roman" panose="02020603050405020304" pitchFamily="18" charset="0"/>
            </a:endParaRPr>
          </a:p>
          <a:p>
            <a:pPr marL="8890" marR="0" indent="0">
              <a:lnSpc>
                <a:spcPct val="107000"/>
              </a:lnSpc>
              <a:spcBef>
                <a:spcPts val="0"/>
              </a:spcBef>
              <a:spcAft>
                <a:spcPts val="0"/>
              </a:spcAft>
              <a:buNone/>
            </a:pPr>
            <a:endParaRPr lang="en-US" sz="2200" b="1" kern="100" dirty="0">
              <a:latin typeface="Times New Roman" panose="02020603050405020304" pitchFamily="18" charset="0"/>
              <a:ea typeface="Times New Roman" panose="02020603050405020304" pitchFamily="18" charset="0"/>
            </a:endParaRPr>
          </a:p>
          <a:p>
            <a:pPr marL="0" marR="30480" indent="0">
              <a:lnSpc>
                <a:spcPct val="107000"/>
              </a:lnSpc>
              <a:spcBef>
                <a:spcPts val="0"/>
              </a:spcBef>
              <a:spcAft>
                <a:spcPts val="645"/>
              </a:spcAft>
              <a:buNone/>
            </a:pPr>
            <a:endParaRPr lang="en-US" sz="2200" b="1" kern="100" dirty="0">
              <a:latin typeface="Times New Roman" panose="02020603050405020304" pitchFamily="18" charset="0"/>
              <a:ea typeface="Times New Roman" panose="02020603050405020304" pitchFamily="18" charset="0"/>
            </a:endParaRPr>
          </a:p>
          <a:p>
            <a:pPr marL="0" marR="30480" indent="0">
              <a:lnSpc>
                <a:spcPct val="107000"/>
              </a:lnSpc>
              <a:spcBef>
                <a:spcPts val="0"/>
              </a:spcBef>
              <a:spcAft>
                <a:spcPts val="645"/>
              </a:spcAft>
              <a:buNone/>
            </a:pPr>
            <a:r>
              <a:rPr lang="en-US" sz="2200" b="1" kern="100" dirty="0">
                <a:latin typeface="Times New Roman" panose="02020603050405020304" pitchFamily="18" charset="0"/>
                <a:ea typeface="Times New Roman" panose="02020603050405020304" pitchFamily="18" charset="0"/>
              </a:rPr>
              <a:t>I</a:t>
            </a:r>
            <a:r>
              <a:rPr lang="en-US" sz="2200" b="1" kern="100" dirty="0">
                <a:effectLst/>
                <a:latin typeface="Times New Roman" panose="02020603050405020304" pitchFamily="18" charset="0"/>
                <a:ea typeface="Times New Roman" panose="02020603050405020304" pitchFamily="18" charset="0"/>
              </a:rPr>
              <a:t>tem  24-C — GIFTS AND QUALIFICATIONS </a:t>
            </a:r>
          </a:p>
          <a:p>
            <a:pPr marL="0" marR="30480" indent="0">
              <a:lnSpc>
                <a:spcPct val="107000"/>
              </a:lnSpc>
              <a:spcBef>
                <a:spcPts val="0"/>
              </a:spcBef>
              <a:spcAft>
                <a:spcPts val="645"/>
              </a:spcAft>
              <a:buNone/>
            </a:pPr>
            <a:r>
              <a:rPr lang="en-US" sz="2200" b="1" kern="100" dirty="0">
                <a:latin typeface="Times New Roman" panose="02020603050405020304" pitchFamily="18" charset="0"/>
                <a:ea typeface="Times New Roman" panose="02020603050405020304" pitchFamily="18" charset="0"/>
              </a:rPr>
              <a:t>	Would Amend section </a:t>
            </a:r>
            <a:r>
              <a:rPr lang="en-US" sz="2200" b="1" kern="100" dirty="0">
                <a:effectLst/>
                <a:latin typeface="Times New Roman" panose="02020603050405020304" pitchFamily="18" charset="0"/>
                <a:ea typeface="Times New Roman" panose="02020603050405020304" pitchFamily="18" charset="0"/>
              </a:rPr>
              <a:t>G-2.0104b   </a:t>
            </a:r>
          </a:p>
          <a:p>
            <a:pPr marL="0" marR="30480" indent="0">
              <a:lnSpc>
                <a:spcPct val="107000"/>
              </a:lnSpc>
              <a:spcBef>
                <a:spcPts val="0"/>
              </a:spcBef>
              <a:spcAft>
                <a:spcPts val="645"/>
              </a:spcAft>
              <a:buNone/>
            </a:pPr>
            <a:r>
              <a:rPr lang="en-US" sz="2200" b="1" kern="100" dirty="0">
                <a:latin typeface="Times New Roman" panose="02020603050405020304" pitchFamily="18" charset="0"/>
                <a:ea typeface="Times New Roman" panose="02020603050405020304" pitchFamily="18" charset="0"/>
              </a:rPr>
              <a:t>	EXAMINATIONS FOR O</a:t>
            </a:r>
            <a:r>
              <a:rPr lang="en-US" sz="2200" b="1" kern="100" dirty="0">
                <a:effectLst/>
                <a:latin typeface="Times New Roman" panose="02020603050405020304" pitchFamily="18" charset="0"/>
                <a:ea typeface="Times New Roman" panose="02020603050405020304" pitchFamily="18" charset="0"/>
              </a:rPr>
              <a:t>RDERED MINISTRIES OF THE CHURCH            	POL-01 (2) </a:t>
            </a:r>
          </a:p>
          <a:p>
            <a:pPr marL="8890" marR="0" indent="0">
              <a:lnSpc>
                <a:spcPct val="107000"/>
              </a:lnSpc>
              <a:spcBef>
                <a:spcPts val="0"/>
              </a:spcBef>
              <a:spcAft>
                <a:spcPts val="0"/>
              </a:spcAft>
              <a:buNone/>
            </a:pPr>
            <a:endParaRPr lang="en-US" sz="1800" b="1" kern="100" dirty="0">
              <a:solidFill>
                <a:srgbClr val="000000"/>
              </a:solidFill>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856178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DD4E6-60CF-C118-BB10-C681F5BE643C}"/>
              </a:ext>
            </a:extLst>
          </p:cNvPr>
          <p:cNvSpPr>
            <a:spLocks noGrp="1"/>
          </p:cNvSpPr>
          <p:nvPr>
            <p:ph type="title"/>
          </p:nvPr>
        </p:nvSpPr>
        <p:spPr>
          <a:xfrm>
            <a:off x="838200" y="365125"/>
            <a:ext cx="10515600" cy="494411"/>
          </a:xfrm>
        </p:spPr>
        <p:txBody>
          <a:bodyPr>
            <a:normAutofit fontScale="90000"/>
          </a:bodyPr>
          <a:lstStyle/>
          <a:p>
            <a:pPr algn="ctr"/>
            <a:r>
              <a:rPr lang="en-US" dirty="0"/>
              <a:t>Current  Standard re Examinations</a:t>
            </a:r>
          </a:p>
        </p:txBody>
      </p:sp>
      <p:sp>
        <p:nvSpPr>
          <p:cNvPr id="3" name="Content Placeholder 2">
            <a:extLst>
              <a:ext uri="{FF2B5EF4-FFF2-40B4-BE49-F238E27FC236}">
                <a16:creationId xmlns:a16="http://schemas.microsoft.com/office/drawing/2014/main" id="{401BB988-ECF7-B896-03A0-74A3933223B8}"/>
              </a:ext>
            </a:extLst>
          </p:cNvPr>
          <p:cNvSpPr>
            <a:spLocks noGrp="1"/>
          </p:cNvSpPr>
          <p:nvPr>
            <p:ph idx="1"/>
          </p:nvPr>
        </p:nvSpPr>
        <p:spPr>
          <a:xfrm>
            <a:off x="838200" y="1618488"/>
            <a:ext cx="10515600" cy="4874387"/>
          </a:xfrm>
        </p:spPr>
        <p:txBody>
          <a:bodyPr>
            <a:normAutofit lnSpcReduction="10000"/>
          </a:bodyPr>
          <a:lstStyle/>
          <a:p>
            <a:pPr algn="just"/>
            <a:r>
              <a:rPr lang="en-US" dirty="0"/>
              <a:t>           Standards for ordained service reflect the church’s desire to submit joyfully to the Lordship of Jesus Christ in all aspects of life (F-1.02).  The council responsible for ordination and/or installation (G-2.0402; G-2.0607; G-3.0306) shall examine each candidate’s calling, gifts, preparation, and suitability for the responsibilities of ordered ministry.  The examination shall include, but not be limited to, a determination of the candidate’s ability and commitment to fulfill all requirements as expressed in the constitutional questions for ordination and installation (W-4.0404).   Councils shall be guided by Scripture and the confessions in applying standards to individual candidates.</a:t>
            </a:r>
          </a:p>
          <a:p>
            <a:endParaRPr lang="en-US" dirty="0"/>
          </a:p>
          <a:p>
            <a:pPr marL="0" indent="0">
              <a:buNone/>
            </a:pPr>
            <a:r>
              <a:rPr lang="en-US" dirty="0"/>
              <a:t>                            G-2.0104b Gifts and Qualifications           2011- 2025</a:t>
            </a:r>
          </a:p>
          <a:p>
            <a:endParaRPr lang="en-US" dirty="0"/>
          </a:p>
        </p:txBody>
      </p:sp>
    </p:spTree>
    <p:extLst>
      <p:ext uri="{BB962C8B-B14F-4D97-AF65-F5344CB8AC3E}">
        <p14:creationId xmlns:p14="http://schemas.microsoft.com/office/powerpoint/2010/main" val="757578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FE20-111B-C600-EB0F-72A48AC4CE0F}"/>
              </a:ext>
            </a:extLst>
          </p:cNvPr>
          <p:cNvSpPr>
            <a:spLocks noGrp="1"/>
          </p:cNvSpPr>
          <p:nvPr>
            <p:ph type="title"/>
          </p:nvPr>
        </p:nvSpPr>
        <p:spPr>
          <a:xfrm>
            <a:off x="838200" y="365125"/>
            <a:ext cx="10515600" cy="963945"/>
          </a:xfrm>
        </p:spPr>
        <p:txBody>
          <a:bodyPr/>
          <a:lstStyle/>
          <a:p>
            <a:pPr algn="ctr"/>
            <a:r>
              <a:rPr lang="en-US" dirty="0"/>
              <a:t>What Would Change with 24-C</a:t>
            </a:r>
          </a:p>
        </p:txBody>
      </p:sp>
      <p:sp>
        <p:nvSpPr>
          <p:cNvPr id="3" name="Content Placeholder 2">
            <a:extLst>
              <a:ext uri="{FF2B5EF4-FFF2-40B4-BE49-F238E27FC236}">
                <a16:creationId xmlns:a16="http://schemas.microsoft.com/office/drawing/2014/main" id="{7A93C68E-B60E-204A-1B2C-9FA23CEEF406}"/>
              </a:ext>
            </a:extLst>
          </p:cNvPr>
          <p:cNvSpPr>
            <a:spLocks noGrp="1"/>
          </p:cNvSpPr>
          <p:nvPr>
            <p:ph idx="1"/>
          </p:nvPr>
        </p:nvSpPr>
        <p:spPr>
          <a:xfrm>
            <a:off x="838200" y="1477926"/>
            <a:ext cx="10515600" cy="5156789"/>
          </a:xfrm>
        </p:spPr>
        <p:txBody>
          <a:bodyPr>
            <a:normAutofit fontScale="85000" lnSpcReduction="20000"/>
          </a:bodyPr>
          <a:lstStyle/>
          <a:p>
            <a:pPr marL="8890" marR="0" indent="0" algn="just">
              <a:lnSpc>
                <a:spcPct val="103000"/>
              </a:lnSpc>
              <a:spcBef>
                <a:spcPts val="0"/>
              </a:spcBef>
              <a:spcAft>
                <a:spcPts val="65"/>
              </a:spcAft>
              <a:buNone/>
            </a:pPr>
            <a:r>
              <a:rPr lang="en-US" sz="3000" kern="100" dirty="0">
                <a:solidFill>
                  <a:srgbClr val="000000"/>
                </a:solidFill>
                <a:effectLst/>
                <a:ea typeface="Times New Roman" panose="02020603050405020304" pitchFamily="18" charset="0"/>
              </a:rPr>
              <a:t>	</a:t>
            </a:r>
            <a:r>
              <a:rPr lang="en-US" sz="3000" kern="100" dirty="0">
                <a:effectLst/>
                <a:ea typeface="Times New Roman" panose="02020603050405020304" pitchFamily="18" charset="0"/>
              </a:rPr>
              <a:t>Standards for ordained service reflect the church’s desire to submit joyfully to the Lordship of Jesus Christ in all aspects of life (F-1.02). The council responsible for ordination and/or installation (G-2.0402; G-2.0607; G-3.0306) shall examine each candidate’s calling, gifts, preparation, and suitability for the responsibilities of ordered ministry. The examination shall include, but not be limited to, a determination of the candidate’s ability and commitment to fulfill all requirements as expressed in the constitutional questions for ordination and installation (W-4.0404), </a:t>
            </a:r>
            <a:r>
              <a:rPr lang="en-US" sz="3000" b="1" i="1" kern="100" dirty="0">
                <a:solidFill>
                  <a:srgbClr val="00B050"/>
                </a:solidFill>
                <a:effectLst/>
                <a:ea typeface="Times New Roman" panose="02020603050405020304" pitchFamily="18" charset="0"/>
              </a:rPr>
              <a:t>the Historic Principles of Church Order (F-3.01), and in the principles of participation and representation found in F-1.0403</a:t>
            </a:r>
            <a:r>
              <a:rPr lang="en-US" sz="3000" b="1" kern="100" dirty="0">
                <a:solidFill>
                  <a:srgbClr val="00B050"/>
                </a:solidFill>
                <a:effectLst/>
                <a:ea typeface="Times New Roman" panose="02020603050405020304" pitchFamily="18" charset="0"/>
              </a:rPr>
              <a:t>.</a:t>
            </a:r>
            <a:r>
              <a:rPr lang="en-US" sz="3000" kern="100" dirty="0">
                <a:effectLst/>
                <a:ea typeface="Times New Roman" panose="02020603050405020304" pitchFamily="18" charset="0"/>
              </a:rPr>
              <a:t> Councils shall be guided by Scripture and the confessions in applying standards to individual candidates. </a:t>
            </a:r>
          </a:p>
          <a:p>
            <a:pPr marL="8890" marR="0" indent="0">
              <a:lnSpc>
                <a:spcPct val="103000"/>
              </a:lnSpc>
              <a:spcBef>
                <a:spcPts val="0"/>
              </a:spcBef>
              <a:spcAft>
                <a:spcPts val="65"/>
              </a:spcAft>
              <a:buNone/>
            </a:pPr>
            <a:r>
              <a:rPr lang="en-US" sz="3000" kern="100" dirty="0">
                <a:effectLst/>
                <a:ea typeface="Times New Roman" panose="02020603050405020304" pitchFamily="18" charset="0"/>
              </a:rPr>
              <a:t>					</a:t>
            </a:r>
          </a:p>
          <a:p>
            <a:pPr marL="8890" marR="0" indent="0">
              <a:lnSpc>
                <a:spcPct val="103000"/>
              </a:lnSpc>
              <a:spcBef>
                <a:spcPts val="0"/>
              </a:spcBef>
              <a:spcAft>
                <a:spcPts val="65"/>
              </a:spcAft>
              <a:buNone/>
            </a:pPr>
            <a:r>
              <a:rPr lang="en-US" sz="3000" dirty="0">
                <a:effectLst/>
                <a:ea typeface="Times New Roman" panose="02020603050405020304" pitchFamily="18" charset="0"/>
              </a:rPr>
              <a:t>					            G-2.0104b Gifts and Qualifications</a:t>
            </a:r>
            <a:endParaRPr lang="en-US" sz="3000" kern="100" dirty="0">
              <a:effectLst/>
              <a:ea typeface="Times New Roman" panose="02020603050405020304" pitchFamily="18" charset="0"/>
            </a:endParaRPr>
          </a:p>
          <a:p>
            <a:pPr marL="8890" marR="0" indent="0">
              <a:lnSpc>
                <a:spcPct val="103000"/>
              </a:lnSpc>
              <a:spcBef>
                <a:spcPts val="0"/>
              </a:spcBef>
              <a:spcAft>
                <a:spcPts val="65"/>
              </a:spcAft>
              <a:buNone/>
            </a:pPr>
            <a:endParaRPr lang="en-US" sz="3000" kern="100" dirty="0">
              <a:solidFill>
                <a:srgbClr val="000000"/>
              </a:solidFill>
              <a:effectLst/>
              <a:latin typeface="Times New Roman" panose="02020603050405020304" pitchFamily="18" charset="0"/>
              <a:ea typeface="Times New Roman" panose="02020603050405020304" pitchFamily="18" charset="0"/>
            </a:endParaRPr>
          </a:p>
          <a:p>
            <a:pPr marL="8890" marR="0" indent="0">
              <a:lnSpc>
                <a:spcPct val="107000"/>
              </a:lnSpc>
              <a:spcBef>
                <a:spcPts val="0"/>
              </a:spcBef>
              <a:spcAft>
                <a:spcPts val="0"/>
              </a:spcAft>
            </a:pPr>
            <a:endParaRPr lang="en-US" sz="3000" kern="100" dirty="0">
              <a:solidFill>
                <a:srgbClr val="000000"/>
              </a:solidFill>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92027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7D829-4C7A-73E9-00D9-682CDFB02E5A}"/>
              </a:ext>
            </a:extLst>
          </p:cNvPr>
          <p:cNvSpPr>
            <a:spLocks noGrp="1"/>
          </p:cNvSpPr>
          <p:nvPr>
            <p:ph type="title"/>
          </p:nvPr>
        </p:nvSpPr>
        <p:spPr/>
        <p:txBody>
          <a:bodyPr/>
          <a:lstStyle/>
          <a:p>
            <a:pPr algn="ctr"/>
            <a:r>
              <a:rPr lang="en-US" dirty="0"/>
              <a:t>Polity Committee’s Version of 24-C</a:t>
            </a:r>
          </a:p>
        </p:txBody>
      </p:sp>
      <p:sp>
        <p:nvSpPr>
          <p:cNvPr id="3" name="Content Placeholder 2">
            <a:extLst>
              <a:ext uri="{FF2B5EF4-FFF2-40B4-BE49-F238E27FC236}">
                <a16:creationId xmlns:a16="http://schemas.microsoft.com/office/drawing/2014/main" id="{FE99154B-F183-643D-BBF6-6139E313345F}"/>
              </a:ext>
            </a:extLst>
          </p:cNvPr>
          <p:cNvSpPr>
            <a:spLocks noGrp="1"/>
          </p:cNvSpPr>
          <p:nvPr>
            <p:ph idx="1"/>
          </p:nvPr>
        </p:nvSpPr>
        <p:spPr/>
        <p:txBody>
          <a:bodyPr/>
          <a:lstStyle/>
          <a:p>
            <a:pPr marL="0" indent="0">
              <a:buNone/>
            </a:pPr>
            <a:r>
              <a:rPr lang="en-US" kern="100" dirty="0">
                <a:ea typeface="Times New Roman" panose="02020603050405020304" pitchFamily="18" charset="0"/>
              </a:rPr>
              <a:t>Examinations would now need to include discussion of a candidate’s ability and willingness to adhere to</a:t>
            </a:r>
            <a:br>
              <a:rPr lang="en-US" kern="100" dirty="0">
                <a:ea typeface="Times New Roman" panose="02020603050405020304" pitchFamily="18" charset="0"/>
              </a:rPr>
            </a:br>
            <a:endParaRPr lang="en-US" kern="100" dirty="0">
              <a:ea typeface="Times New Roman" panose="02020603050405020304" pitchFamily="18" charset="0"/>
            </a:endParaRPr>
          </a:p>
          <a:p>
            <a:r>
              <a:rPr lang="en-US" sz="2800" kern="100" dirty="0">
                <a:effectLst/>
                <a:ea typeface="Times New Roman" panose="02020603050405020304" pitchFamily="18" charset="0"/>
              </a:rPr>
              <a:t>and in the principles of participation and representation found in F-1.0403 </a:t>
            </a:r>
          </a:p>
          <a:p>
            <a:endParaRPr lang="en-US" dirty="0"/>
          </a:p>
        </p:txBody>
      </p:sp>
    </p:spTree>
    <p:extLst>
      <p:ext uri="{BB962C8B-B14F-4D97-AF65-F5344CB8AC3E}">
        <p14:creationId xmlns:p14="http://schemas.microsoft.com/office/powerpoint/2010/main" val="4007103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F5F4B-9B78-BDE6-2D38-ACA5BA1C83A9}"/>
              </a:ext>
            </a:extLst>
          </p:cNvPr>
          <p:cNvSpPr>
            <a:spLocks noGrp="1"/>
          </p:cNvSpPr>
          <p:nvPr>
            <p:ph type="title"/>
          </p:nvPr>
        </p:nvSpPr>
        <p:spPr/>
        <p:txBody>
          <a:bodyPr/>
          <a:lstStyle/>
          <a:p>
            <a:pPr algn="ctr"/>
            <a:r>
              <a:rPr lang="en-US" dirty="0"/>
              <a:t>General Assembly’s Version of 24-C</a:t>
            </a:r>
          </a:p>
        </p:txBody>
      </p:sp>
      <p:sp>
        <p:nvSpPr>
          <p:cNvPr id="3" name="Content Placeholder 2">
            <a:extLst>
              <a:ext uri="{FF2B5EF4-FFF2-40B4-BE49-F238E27FC236}">
                <a16:creationId xmlns:a16="http://schemas.microsoft.com/office/drawing/2014/main" id="{8AF56A00-FB51-27AC-1AE4-45B693845DC9}"/>
              </a:ext>
            </a:extLst>
          </p:cNvPr>
          <p:cNvSpPr>
            <a:spLocks noGrp="1"/>
          </p:cNvSpPr>
          <p:nvPr>
            <p:ph idx="1"/>
          </p:nvPr>
        </p:nvSpPr>
        <p:spPr/>
        <p:txBody>
          <a:bodyPr/>
          <a:lstStyle/>
          <a:p>
            <a:pPr marL="0" indent="0">
              <a:buNone/>
            </a:pPr>
            <a:r>
              <a:rPr lang="en-US" kern="100" dirty="0">
                <a:ea typeface="Times New Roman" panose="02020603050405020304" pitchFamily="18" charset="0"/>
              </a:rPr>
              <a:t>Examinations would now need to include discussion of a candidate’s ability and willingness to adhere to</a:t>
            </a:r>
          </a:p>
          <a:p>
            <a:endParaRPr lang="en-US" sz="2800" kern="100" dirty="0">
              <a:effectLst/>
              <a:ea typeface="Times New Roman" panose="02020603050405020304" pitchFamily="18" charset="0"/>
            </a:endParaRPr>
          </a:p>
          <a:p>
            <a:r>
              <a:rPr lang="en-US" sz="2800" i="1" kern="100" dirty="0">
                <a:effectLst/>
                <a:ea typeface="Times New Roman" panose="02020603050405020304" pitchFamily="18" charset="0"/>
              </a:rPr>
              <a:t>the Historic Principles of Church Order (F-3.01) and </a:t>
            </a:r>
          </a:p>
          <a:p>
            <a:r>
              <a:rPr lang="en-US" sz="2800" kern="100" dirty="0">
                <a:effectLst/>
                <a:ea typeface="Times New Roman" panose="02020603050405020304" pitchFamily="18" charset="0"/>
              </a:rPr>
              <a:t> </a:t>
            </a:r>
          </a:p>
          <a:p>
            <a:r>
              <a:rPr lang="en-US" sz="2800" kern="100" dirty="0">
                <a:solidFill>
                  <a:schemeClr val="accent6"/>
                </a:solidFill>
                <a:effectLst/>
                <a:ea typeface="Times New Roman" panose="02020603050405020304" pitchFamily="18" charset="0"/>
              </a:rPr>
              <a:t>the principles of participation and representation found in F-1.0403 </a:t>
            </a:r>
          </a:p>
          <a:p>
            <a:endParaRPr lang="en-US" sz="2800" kern="100" dirty="0">
              <a:effectLst/>
              <a:ea typeface="Times New Roman" panose="02020603050405020304" pitchFamily="18" charset="0"/>
            </a:endParaRPr>
          </a:p>
          <a:p>
            <a:endParaRPr lang="en-US" sz="2800" kern="100" dirty="0">
              <a:effectLst/>
              <a:ea typeface="Times New Roman" panose="02020603050405020304" pitchFamily="18" charset="0"/>
            </a:endParaRPr>
          </a:p>
          <a:p>
            <a:endParaRPr lang="en-US" sz="2800" kern="1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2011956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50EDE-128C-1ABA-AB81-9DECAB0A4F23}"/>
              </a:ext>
            </a:extLst>
          </p:cNvPr>
          <p:cNvSpPr>
            <a:spLocks noGrp="1"/>
          </p:cNvSpPr>
          <p:nvPr>
            <p:ph type="title"/>
          </p:nvPr>
        </p:nvSpPr>
        <p:spPr>
          <a:xfrm>
            <a:off x="838200" y="365125"/>
            <a:ext cx="10515600" cy="896747"/>
          </a:xfrm>
        </p:spPr>
        <p:txBody>
          <a:bodyPr/>
          <a:lstStyle/>
          <a:p>
            <a:pPr algn="ctr"/>
            <a:r>
              <a:rPr lang="en-US" dirty="0"/>
              <a:t>Historic Principles of Church Order</a:t>
            </a:r>
          </a:p>
        </p:txBody>
      </p:sp>
      <p:sp>
        <p:nvSpPr>
          <p:cNvPr id="3" name="Content Placeholder 2">
            <a:extLst>
              <a:ext uri="{FF2B5EF4-FFF2-40B4-BE49-F238E27FC236}">
                <a16:creationId xmlns:a16="http://schemas.microsoft.com/office/drawing/2014/main" id="{F1A2B3E4-5891-A263-92D2-654FB1A59082}"/>
              </a:ext>
            </a:extLst>
          </p:cNvPr>
          <p:cNvSpPr>
            <a:spLocks noGrp="1"/>
          </p:cNvSpPr>
          <p:nvPr>
            <p:ph idx="1"/>
          </p:nvPr>
        </p:nvSpPr>
        <p:spPr>
          <a:xfrm>
            <a:off x="838200" y="1825624"/>
            <a:ext cx="10515600" cy="4364863"/>
          </a:xfrm>
        </p:spPr>
        <p:txBody>
          <a:bodyPr/>
          <a:lstStyle/>
          <a:p>
            <a:r>
              <a:rPr lang="en-US" dirty="0"/>
              <a:t>God is Lord of the Conscience</a:t>
            </a:r>
          </a:p>
          <a:p>
            <a:r>
              <a:rPr lang="en-US" dirty="0"/>
              <a:t>Corporate Judgment</a:t>
            </a:r>
          </a:p>
          <a:p>
            <a:r>
              <a:rPr lang="en-US" dirty="0"/>
              <a:t>Officers</a:t>
            </a:r>
          </a:p>
          <a:p>
            <a:r>
              <a:rPr lang="en-US" dirty="0"/>
              <a:t>Truth and Goodness</a:t>
            </a:r>
          </a:p>
          <a:p>
            <a:r>
              <a:rPr lang="en-US" dirty="0"/>
              <a:t>Mutual </a:t>
            </a:r>
            <a:r>
              <a:rPr lang="en-US" dirty="0" err="1"/>
              <a:t>Forebearance</a:t>
            </a:r>
            <a:endParaRPr lang="en-US" dirty="0"/>
          </a:p>
          <a:p>
            <a:r>
              <a:rPr lang="en-US" dirty="0"/>
              <a:t>Election by the People</a:t>
            </a:r>
          </a:p>
          <a:p>
            <a:r>
              <a:rPr lang="en-US" dirty="0"/>
              <a:t>Church Power</a:t>
            </a:r>
          </a:p>
          <a:p>
            <a:r>
              <a:rPr lang="en-US" dirty="0"/>
              <a:t>Value of Ecclesiastical Discipline</a:t>
            </a:r>
          </a:p>
        </p:txBody>
      </p:sp>
    </p:spTree>
    <p:extLst>
      <p:ext uri="{BB962C8B-B14F-4D97-AF65-F5344CB8AC3E}">
        <p14:creationId xmlns:p14="http://schemas.microsoft.com/office/powerpoint/2010/main" val="269845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B840A-4792-C280-58AE-8CA2CB3DD7AC}"/>
              </a:ext>
            </a:extLst>
          </p:cNvPr>
          <p:cNvSpPr>
            <a:spLocks noGrp="1"/>
          </p:cNvSpPr>
          <p:nvPr>
            <p:ph type="title"/>
          </p:nvPr>
        </p:nvSpPr>
        <p:spPr>
          <a:xfrm>
            <a:off x="838200" y="365125"/>
            <a:ext cx="10515600" cy="1015619"/>
          </a:xfrm>
        </p:spPr>
        <p:txBody>
          <a:bodyPr/>
          <a:lstStyle/>
          <a:p>
            <a:pPr algn="ctr"/>
            <a:r>
              <a:rPr lang="en-US" dirty="0"/>
              <a:t>Historic Principles of Church Order</a:t>
            </a:r>
          </a:p>
        </p:txBody>
      </p:sp>
      <p:sp>
        <p:nvSpPr>
          <p:cNvPr id="3" name="Content Placeholder 2">
            <a:extLst>
              <a:ext uri="{FF2B5EF4-FFF2-40B4-BE49-F238E27FC236}">
                <a16:creationId xmlns:a16="http://schemas.microsoft.com/office/drawing/2014/main" id="{F788E4BF-0497-DA52-EEB2-BAE0DAA2AA74}"/>
              </a:ext>
            </a:extLst>
          </p:cNvPr>
          <p:cNvSpPr>
            <a:spLocks noGrp="1"/>
          </p:cNvSpPr>
          <p:nvPr>
            <p:ph idx="1"/>
          </p:nvPr>
        </p:nvSpPr>
        <p:spPr/>
        <p:txBody>
          <a:bodyPr/>
          <a:lstStyle/>
          <a:p>
            <a:r>
              <a:rPr lang="en-US" dirty="0"/>
              <a:t>Drawn up by the Synod of New York and Philadelphia in 1788.</a:t>
            </a:r>
          </a:p>
          <a:p>
            <a:endParaRPr lang="en-US" dirty="0"/>
          </a:p>
          <a:p>
            <a:r>
              <a:rPr lang="en-US" dirty="0"/>
              <a:t>Divided into four synods </a:t>
            </a:r>
          </a:p>
          <a:p>
            <a:pPr marL="457200" lvl="1" indent="0">
              <a:buNone/>
            </a:pPr>
            <a:r>
              <a:rPr lang="en-US" dirty="0"/>
              <a:t> 	Synod New York and New Jersey             Synod of Philadelphia</a:t>
            </a:r>
          </a:p>
          <a:p>
            <a:pPr marL="457200" lvl="1" indent="0">
              <a:buNone/>
            </a:pPr>
            <a:r>
              <a:rPr lang="en-US" dirty="0"/>
              <a:t>        Synod of  Virginia			       Synod of the Carolinas</a:t>
            </a:r>
          </a:p>
          <a:p>
            <a:endParaRPr lang="en-US" dirty="0"/>
          </a:p>
          <a:p>
            <a:r>
              <a:rPr lang="en-US" dirty="0"/>
              <a:t>Met in General Assembly in 1789</a:t>
            </a:r>
          </a:p>
          <a:p>
            <a:endParaRPr lang="en-US" dirty="0"/>
          </a:p>
          <a:p>
            <a:r>
              <a:rPr lang="en-US" dirty="0"/>
              <a:t>Plan became foundation of governance of PCUS and UPCUSA</a:t>
            </a:r>
          </a:p>
          <a:p>
            <a:pPr marL="457200" lvl="1" indent="0">
              <a:buNone/>
            </a:pPr>
            <a:endParaRPr lang="en-US" dirty="0"/>
          </a:p>
        </p:txBody>
      </p:sp>
    </p:spTree>
    <p:extLst>
      <p:ext uri="{BB962C8B-B14F-4D97-AF65-F5344CB8AC3E}">
        <p14:creationId xmlns:p14="http://schemas.microsoft.com/office/powerpoint/2010/main" val="186314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EE7EF-1D9D-E970-1511-DE877C158FFE}"/>
              </a:ext>
            </a:extLst>
          </p:cNvPr>
          <p:cNvSpPr>
            <a:spLocks noGrp="1"/>
          </p:cNvSpPr>
          <p:nvPr>
            <p:ph type="title"/>
          </p:nvPr>
        </p:nvSpPr>
        <p:spPr/>
        <p:txBody>
          <a:bodyPr/>
          <a:lstStyle/>
          <a:p>
            <a:pPr algn="ctr"/>
            <a:r>
              <a:rPr lang="en-US" dirty="0"/>
              <a:t>Mutual </a:t>
            </a:r>
            <a:r>
              <a:rPr lang="en-US" dirty="0" err="1"/>
              <a:t>Forebearance</a:t>
            </a:r>
            <a:endParaRPr lang="en-US" dirty="0"/>
          </a:p>
        </p:txBody>
      </p:sp>
      <p:sp>
        <p:nvSpPr>
          <p:cNvPr id="3" name="Content Placeholder 2">
            <a:extLst>
              <a:ext uri="{FF2B5EF4-FFF2-40B4-BE49-F238E27FC236}">
                <a16:creationId xmlns:a16="http://schemas.microsoft.com/office/drawing/2014/main" id="{55A08946-1C7D-C512-5E96-814BA482E86D}"/>
              </a:ext>
            </a:extLst>
          </p:cNvPr>
          <p:cNvSpPr>
            <a:spLocks noGrp="1"/>
          </p:cNvSpPr>
          <p:nvPr>
            <p:ph idx="1"/>
          </p:nvPr>
        </p:nvSpPr>
        <p:spPr>
          <a:xfrm>
            <a:off x="838200" y="1825624"/>
            <a:ext cx="10515600" cy="4593463"/>
          </a:xfrm>
        </p:spPr>
        <p:txBody>
          <a:bodyPr>
            <a:normAutofit/>
          </a:bodyPr>
          <a:lstStyle/>
          <a:p>
            <a:r>
              <a:rPr lang="en-US" dirty="0"/>
              <a:t>“. . . [W]e think it necessary to make effectual provision that all who are admitted as teachers be sound in the faith, we also believe that there are truths and forms with respect to which men of good character and principles may differ.   And in all these we think it the duty both of private Christians and societies to exercise mutual </a:t>
            </a:r>
            <a:r>
              <a:rPr lang="en-US" dirty="0" err="1"/>
              <a:t>forebearance</a:t>
            </a:r>
            <a:r>
              <a:rPr lang="en-US" dirty="0"/>
              <a:t> toward each other.”</a:t>
            </a:r>
          </a:p>
          <a:p>
            <a:endParaRPr lang="en-US" dirty="0"/>
          </a:p>
          <a:p>
            <a:pPr marL="3657600" lvl="8" indent="0">
              <a:buNone/>
            </a:pPr>
            <a:r>
              <a:rPr lang="en-US" sz="2400" dirty="0"/>
              <a:t>	The Principles of Order and Government</a:t>
            </a:r>
          </a:p>
          <a:p>
            <a:pPr marL="3657600" lvl="8" indent="0">
              <a:buNone/>
            </a:pPr>
            <a:r>
              <a:rPr lang="en-US" sz="2400" dirty="0"/>
              <a:t>	Historic Principles of Church Order</a:t>
            </a:r>
          </a:p>
          <a:p>
            <a:pPr marL="3657600" lvl="8" indent="0">
              <a:buNone/>
            </a:pPr>
            <a:r>
              <a:rPr lang="en-US" sz="2400" dirty="0"/>
              <a:t>	F-3.0105</a:t>
            </a:r>
          </a:p>
        </p:txBody>
      </p:sp>
    </p:spTree>
    <p:extLst>
      <p:ext uri="{BB962C8B-B14F-4D97-AF65-F5344CB8AC3E}">
        <p14:creationId xmlns:p14="http://schemas.microsoft.com/office/powerpoint/2010/main" val="1607182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B51133-8166-76E8-00C8-55DBBFF46B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3BD68F-9E1B-CB6A-A2DC-99E789FA8840}"/>
              </a:ext>
            </a:extLst>
          </p:cNvPr>
          <p:cNvSpPr>
            <a:spLocks noGrp="1"/>
          </p:cNvSpPr>
          <p:nvPr>
            <p:ph type="title"/>
          </p:nvPr>
        </p:nvSpPr>
        <p:spPr/>
        <p:txBody>
          <a:bodyPr/>
          <a:lstStyle/>
          <a:p>
            <a:pPr algn="ctr"/>
            <a:r>
              <a:rPr lang="en-US" dirty="0"/>
              <a:t>General Assembly’s Version of 24-C</a:t>
            </a:r>
          </a:p>
        </p:txBody>
      </p:sp>
      <p:sp>
        <p:nvSpPr>
          <p:cNvPr id="3" name="Content Placeholder 2">
            <a:extLst>
              <a:ext uri="{FF2B5EF4-FFF2-40B4-BE49-F238E27FC236}">
                <a16:creationId xmlns:a16="http://schemas.microsoft.com/office/drawing/2014/main" id="{7F76C60A-F26A-70AC-A5EC-7B57C127956A}"/>
              </a:ext>
            </a:extLst>
          </p:cNvPr>
          <p:cNvSpPr>
            <a:spLocks noGrp="1"/>
          </p:cNvSpPr>
          <p:nvPr>
            <p:ph idx="1"/>
          </p:nvPr>
        </p:nvSpPr>
        <p:spPr/>
        <p:txBody>
          <a:bodyPr/>
          <a:lstStyle/>
          <a:p>
            <a:pPr marL="0" indent="0">
              <a:buNone/>
            </a:pPr>
            <a:r>
              <a:rPr lang="en-US" kern="100" dirty="0">
                <a:ea typeface="Times New Roman" panose="02020603050405020304" pitchFamily="18" charset="0"/>
              </a:rPr>
              <a:t>Examinations would now need to include discussion of a candidate’s ability and willingness to adhere to</a:t>
            </a:r>
          </a:p>
          <a:p>
            <a:endParaRPr lang="en-US" sz="2800" kern="100" dirty="0">
              <a:effectLst/>
              <a:ea typeface="Times New Roman" panose="02020603050405020304" pitchFamily="18" charset="0"/>
            </a:endParaRPr>
          </a:p>
          <a:p>
            <a:r>
              <a:rPr lang="en-US" sz="2800" i="1" kern="100" dirty="0">
                <a:solidFill>
                  <a:schemeClr val="tx2">
                    <a:lumMod val="75000"/>
                  </a:schemeClr>
                </a:solidFill>
                <a:effectLst/>
                <a:ea typeface="Times New Roman" panose="02020603050405020304" pitchFamily="18" charset="0"/>
              </a:rPr>
              <a:t>the Historic Principles of Church Order (F-3.01) and </a:t>
            </a:r>
          </a:p>
          <a:p>
            <a:r>
              <a:rPr lang="en-US" sz="2800" kern="100" dirty="0">
                <a:effectLst/>
                <a:ea typeface="Times New Roman" panose="02020603050405020304" pitchFamily="18" charset="0"/>
              </a:rPr>
              <a:t> </a:t>
            </a:r>
          </a:p>
          <a:p>
            <a:r>
              <a:rPr lang="en-US" sz="2800" kern="100" dirty="0">
                <a:effectLst/>
                <a:ea typeface="Times New Roman" panose="02020603050405020304" pitchFamily="18" charset="0"/>
              </a:rPr>
              <a:t>the principles of participation and representation found in F-1.0403 </a:t>
            </a:r>
          </a:p>
          <a:p>
            <a:endParaRPr lang="en-US" sz="2800" kern="100" dirty="0">
              <a:effectLst/>
              <a:ea typeface="Times New Roman" panose="02020603050405020304" pitchFamily="18" charset="0"/>
            </a:endParaRPr>
          </a:p>
          <a:p>
            <a:endParaRPr lang="en-US" sz="2800" kern="100" dirty="0">
              <a:effectLst/>
              <a:ea typeface="Times New Roman" panose="02020603050405020304" pitchFamily="18" charset="0"/>
            </a:endParaRPr>
          </a:p>
          <a:p>
            <a:endParaRPr lang="en-US" sz="2800" kern="1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2387066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4795-C931-60D5-0003-45A8C85221C5}"/>
              </a:ext>
            </a:extLst>
          </p:cNvPr>
          <p:cNvSpPr>
            <a:spLocks noGrp="1"/>
          </p:cNvSpPr>
          <p:nvPr>
            <p:ph type="title"/>
          </p:nvPr>
        </p:nvSpPr>
        <p:spPr>
          <a:xfrm>
            <a:off x="838200" y="365126"/>
            <a:ext cx="10515600" cy="814450"/>
          </a:xfrm>
        </p:spPr>
        <p:txBody>
          <a:bodyPr>
            <a:normAutofit/>
          </a:bodyPr>
          <a:lstStyle/>
          <a:p>
            <a:pPr algn="ctr"/>
            <a:r>
              <a:rPr lang="en-US" dirty="0"/>
              <a:t>Examination Requirements</a:t>
            </a:r>
          </a:p>
        </p:txBody>
      </p:sp>
      <p:sp>
        <p:nvSpPr>
          <p:cNvPr id="3" name="Content Placeholder 2">
            <a:extLst>
              <a:ext uri="{FF2B5EF4-FFF2-40B4-BE49-F238E27FC236}">
                <a16:creationId xmlns:a16="http://schemas.microsoft.com/office/drawing/2014/main" id="{0359BDB9-BAC7-A738-7F30-8870376FD4AB}"/>
              </a:ext>
            </a:extLst>
          </p:cNvPr>
          <p:cNvSpPr>
            <a:spLocks noGrp="1"/>
          </p:cNvSpPr>
          <p:nvPr>
            <p:ph idx="1"/>
          </p:nvPr>
        </p:nvSpPr>
        <p:spPr>
          <a:xfrm>
            <a:off x="838200" y="1609344"/>
            <a:ext cx="10515600" cy="4567619"/>
          </a:xfrm>
        </p:spPr>
        <p:txBody>
          <a:bodyPr>
            <a:normAutofit/>
          </a:bodyPr>
          <a:lstStyle/>
          <a:p>
            <a:r>
              <a:rPr lang="en-US" sz="2800" kern="100" dirty="0">
                <a:effectLst/>
                <a:ea typeface="Times New Roman" panose="02020603050405020304" pitchFamily="18" charset="0"/>
              </a:rPr>
              <a:t>. . . </a:t>
            </a:r>
            <a:r>
              <a:rPr lang="en-US" sz="3200" kern="100" dirty="0">
                <a:effectLst/>
                <a:ea typeface="Times New Roman" panose="02020603050405020304" pitchFamily="18" charset="0"/>
              </a:rPr>
              <a:t>A candidate’s ability and commitment to </a:t>
            </a:r>
            <a:r>
              <a:rPr lang="en-US" sz="3200" i="1" kern="100" dirty="0">
                <a:effectLst/>
                <a:ea typeface="Times New Roman" panose="02020603050405020304" pitchFamily="18" charset="0"/>
              </a:rPr>
              <a:t>the principles of participation and representation found in F-1.0403</a:t>
            </a:r>
          </a:p>
          <a:p>
            <a:endParaRPr lang="en-US" sz="3200" i="1" kern="100" dirty="0">
              <a:ea typeface="Times New Roman" panose="02020603050405020304" pitchFamily="18" charset="0"/>
            </a:endParaRPr>
          </a:p>
          <a:p>
            <a:r>
              <a:rPr lang="en-US" sz="3200" dirty="0"/>
              <a:t>God unites persons through baptism regardless of race, ethnicity, age, sex, </a:t>
            </a:r>
            <a:r>
              <a:rPr lang="en-US" sz="3200" b="1" i="1" dirty="0">
                <a:solidFill>
                  <a:srgbClr val="92D050"/>
                </a:solidFill>
                <a:effectLst/>
                <a:ea typeface="Times New Roman" panose="02020603050405020304" pitchFamily="18" charset="0"/>
              </a:rPr>
              <a:t>gender identity, sexual orientation</a:t>
            </a:r>
            <a:r>
              <a:rPr lang="en-US" sz="3200" i="1" dirty="0">
                <a:effectLst/>
                <a:ea typeface="Times New Roman" panose="02020603050405020304" pitchFamily="18" charset="0"/>
              </a:rPr>
              <a:t>, </a:t>
            </a:r>
            <a:r>
              <a:rPr lang="en-US" sz="3200" dirty="0"/>
              <a:t>disability,  geography, or theological conviction.</a:t>
            </a:r>
            <a:r>
              <a:rPr lang="en-US" sz="3200" kern="100" dirty="0">
                <a:effectLst/>
                <a:ea typeface="Times New Roman" panose="02020603050405020304" pitchFamily="18" charset="0"/>
              </a:rPr>
              <a:t>.</a:t>
            </a:r>
          </a:p>
          <a:p>
            <a:endParaRPr lang="en-US" sz="3200" kern="100" dirty="0"/>
          </a:p>
          <a:p>
            <a:endParaRPr lang="en-US" dirty="0"/>
          </a:p>
        </p:txBody>
      </p:sp>
    </p:spTree>
    <p:extLst>
      <p:ext uri="{BB962C8B-B14F-4D97-AF65-F5344CB8AC3E}">
        <p14:creationId xmlns:p14="http://schemas.microsoft.com/office/powerpoint/2010/main" val="2854277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D4CBFD-7452-AF96-05AE-112D7C145C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B407A3-86CE-A04D-CA5D-C4E24A40D6A9}"/>
              </a:ext>
            </a:extLst>
          </p:cNvPr>
          <p:cNvSpPr>
            <a:spLocks noGrp="1"/>
          </p:cNvSpPr>
          <p:nvPr>
            <p:ph type="title"/>
          </p:nvPr>
        </p:nvSpPr>
        <p:spPr/>
        <p:txBody>
          <a:bodyPr/>
          <a:lstStyle/>
          <a:p>
            <a:pPr algn="ctr"/>
            <a:r>
              <a:rPr lang="en-US" dirty="0"/>
              <a:t>The Great Ends of the Church</a:t>
            </a:r>
          </a:p>
        </p:txBody>
      </p:sp>
      <p:sp>
        <p:nvSpPr>
          <p:cNvPr id="3" name="Content Placeholder 2">
            <a:extLst>
              <a:ext uri="{FF2B5EF4-FFF2-40B4-BE49-F238E27FC236}">
                <a16:creationId xmlns:a16="http://schemas.microsoft.com/office/drawing/2014/main" id="{32DC5F29-B265-D492-F67C-7B45FAE6BC45}"/>
              </a:ext>
            </a:extLst>
          </p:cNvPr>
          <p:cNvSpPr>
            <a:spLocks noGrp="1"/>
          </p:cNvSpPr>
          <p:nvPr>
            <p:ph idx="1"/>
          </p:nvPr>
        </p:nvSpPr>
        <p:spPr/>
        <p:txBody>
          <a:bodyPr>
            <a:normAutofit lnSpcReduction="10000"/>
          </a:bodyPr>
          <a:lstStyle/>
          <a:p>
            <a:r>
              <a:rPr lang="en-US" dirty="0"/>
              <a:t>The proclamation of the Gospel for the salvation of humankind;</a:t>
            </a:r>
          </a:p>
          <a:p>
            <a:r>
              <a:rPr lang="en-US" dirty="0"/>
              <a:t>The shelter, nurture, and spiritual fellowship of the children of God; </a:t>
            </a:r>
          </a:p>
          <a:p>
            <a:r>
              <a:rPr lang="en-US" dirty="0"/>
              <a:t>The maintenance of divine worship;</a:t>
            </a:r>
          </a:p>
          <a:p>
            <a:r>
              <a:rPr lang="en-US" dirty="0"/>
              <a:t>The preservation of truth;</a:t>
            </a:r>
          </a:p>
          <a:p>
            <a:r>
              <a:rPr lang="en-US" dirty="0"/>
              <a:t>The promotion of social righteousness; and </a:t>
            </a:r>
          </a:p>
          <a:p>
            <a:r>
              <a:rPr lang="en-US" dirty="0"/>
              <a:t>The exhibition of the Kingdom of Heaven to the world.</a:t>
            </a:r>
          </a:p>
          <a:p>
            <a:pPr marL="0" indent="0">
              <a:buNone/>
            </a:pPr>
            <a:endParaRPr lang="en-US" dirty="0"/>
          </a:p>
          <a:p>
            <a:pPr marL="0" indent="0">
              <a:buNone/>
            </a:pPr>
            <a:r>
              <a:rPr lang="en-US" dirty="0"/>
              <a:t>								                   F-1.0304</a:t>
            </a:r>
          </a:p>
        </p:txBody>
      </p:sp>
    </p:spTree>
    <p:extLst>
      <p:ext uri="{BB962C8B-B14F-4D97-AF65-F5344CB8AC3E}">
        <p14:creationId xmlns:p14="http://schemas.microsoft.com/office/powerpoint/2010/main" val="1310725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42B3B-2E7A-FCE6-DDA8-A3523113E4C8}"/>
              </a:ext>
            </a:extLst>
          </p:cNvPr>
          <p:cNvSpPr>
            <a:spLocks noGrp="1"/>
          </p:cNvSpPr>
          <p:nvPr>
            <p:ph type="title"/>
          </p:nvPr>
        </p:nvSpPr>
        <p:spPr>
          <a:xfrm>
            <a:off x="838200" y="173737"/>
            <a:ext cx="10515600" cy="768095"/>
          </a:xfrm>
        </p:spPr>
        <p:txBody>
          <a:bodyPr/>
          <a:lstStyle/>
          <a:p>
            <a:pPr algn="ctr"/>
            <a:r>
              <a:rPr lang="en-US" dirty="0"/>
              <a:t>What Will an Examination Include?</a:t>
            </a:r>
          </a:p>
        </p:txBody>
      </p:sp>
      <p:sp>
        <p:nvSpPr>
          <p:cNvPr id="3" name="Content Placeholder 2">
            <a:extLst>
              <a:ext uri="{FF2B5EF4-FFF2-40B4-BE49-F238E27FC236}">
                <a16:creationId xmlns:a16="http://schemas.microsoft.com/office/drawing/2014/main" id="{49EFA4F2-EBF8-F2B3-1DD4-5EA9EAD8E9E5}"/>
              </a:ext>
            </a:extLst>
          </p:cNvPr>
          <p:cNvSpPr>
            <a:spLocks noGrp="1"/>
          </p:cNvSpPr>
          <p:nvPr>
            <p:ph idx="1"/>
          </p:nvPr>
        </p:nvSpPr>
        <p:spPr>
          <a:xfrm>
            <a:off x="838200" y="1133856"/>
            <a:ext cx="10515600" cy="5359019"/>
          </a:xfrm>
        </p:spPr>
        <p:txBody>
          <a:bodyPr>
            <a:normAutofit/>
          </a:bodyPr>
          <a:lstStyle/>
          <a:p>
            <a:r>
              <a:rPr lang="en-US" sz="2800" kern="100" dirty="0">
                <a:effectLst/>
                <a:ea typeface="Times New Roman" panose="02020603050405020304" pitchFamily="18" charset="0"/>
              </a:rPr>
              <a:t>Candidate’s calling, gifts, preparation, and suitability</a:t>
            </a:r>
          </a:p>
          <a:p>
            <a:endParaRPr lang="en-US" sz="2800" kern="100" dirty="0">
              <a:effectLst/>
              <a:ea typeface="Times New Roman" panose="02020603050405020304" pitchFamily="18" charset="0"/>
            </a:endParaRPr>
          </a:p>
          <a:p>
            <a:r>
              <a:rPr lang="en-US" sz="2800" kern="100" dirty="0">
                <a:effectLst/>
                <a:ea typeface="Times New Roman" panose="02020603050405020304" pitchFamily="18" charset="0"/>
              </a:rPr>
              <a:t>Candidate’s ability and commitment to fulfill all requirements as expressed in </a:t>
            </a:r>
          </a:p>
          <a:p>
            <a:pPr lvl="1"/>
            <a:r>
              <a:rPr lang="en-US" sz="2800" kern="100" dirty="0">
                <a:effectLst/>
                <a:ea typeface="Times New Roman" panose="02020603050405020304" pitchFamily="18" charset="0"/>
              </a:rPr>
              <a:t> the constitutional questions for ordination and installation</a:t>
            </a:r>
          </a:p>
          <a:p>
            <a:pPr lvl="1"/>
            <a:endParaRPr lang="en-US" sz="2800" kern="100" dirty="0">
              <a:ea typeface="Times New Roman" panose="02020603050405020304" pitchFamily="18" charset="0"/>
            </a:endParaRPr>
          </a:p>
          <a:p>
            <a:pPr lvl="1"/>
            <a:r>
              <a:rPr lang="en-US" sz="2800" kern="100" dirty="0">
                <a:ea typeface="Times New Roman" panose="02020603050405020304" pitchFamily="18" charset="0"/>
              </a:rPr>
              <a:t>The Historic Principles of Church Order</a:t>
            </a:r>
          </a:p>
          <a:p>
            <a:pPr lvl="1"/>
            <a:endParaRPr lang="en-US" sz="2800" kern="100" dirty="0">
              <a:effectLst/>
              <a:ea typeface="Times New Roman" panose="02020603050405020304" pitchFamily="18" charset="0"/>
            </a:endParaRPr>
          </a:p>
          <a:p>
            <a:pPr lvl="1"/>
            <a:r>
              <a:rPr lang="en-US" sz="2800" kern="100" dirty="0">
                <a:effectLst/>
                <a:ea typeface="Times New Roman" panose="02020603050405020304" pitchFamily="18" charset="0"/>
              </a:rPr>
              <a:t>Principles of Participation and Representation</a:t>
            </a:r>
          </a:p>
          <a:p>
            <a:endParaRPr lang="en-US" sz="2800" kern="100" dirty="0">
              <a:effectLst/>
              <a:ea typeface="Times New Roman" panose="02020603050405020304" pitchFamily="18" charset="0"/>
            </a:endParaRPr>
          </a:p>
          <a:p>
            <a:r>
              <a:rPr lang="en-US" kern="100" dirty="0">
                <a:ea typeface="Times New Roman" panose="02020603050405020304" pitchFamily="18" charset="0"/>
              </a:rPr>
              <a:t>Applied to individual candidates</a:t>
            </a:r>
            <a:r>
              <a:rPr lang="en-US" sz="2800" kern="100" dirty="0">
                <a:effectLst/>
                <a:ea typeface="Times New Roman" panose="02020603050405020304" pitchFamily="18" charset="0"/>
              </a:rPr>
              <a:t> </a:t>
            </a:r>
          </a:p>
          <a:p>
            <a:pPr lvl="1"/>
            <a:endParaRPr lang="en-US" kern="1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284895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B7CC-677A-A07D-0099-AC75613806C2}"/>
              </a:ext>
            </a:extLst>
          </p:cNvPr>
          <p:cNvSpPr>
            <a:spLocks noGrp="1"/>
          </p:cNvSpPr>
          <p:nvPr>
            <p:ph type="title"/>
          </p:nvPr>
        </p:nvSpPr>
        <p:spPr/>
        <p:txBody>
          <a:bodyPr/>
          <a:lstStyle/>
          <a:p>
            <a:pPr algn="ctr"/>
            <a:r>
              <a:rPr lang="en-US" dirty="0"/>
              <a:t>What Will Not Change</a:t>
            </a:r>
          </a:p>
        </p:txBody>
      </p:sp>
      <p:sp>
        <p:nvSpPr>
          <p:cNvPr id="3" name="Content Placeholder 2">
            <a:extLst>
              <a:ext uri="{FF2B5EF4-FFF2-40B4-BE49-F238E27FC236}">
                <a16:creationId xmlns:a16="http://schemas.microsoft.com/office/drawing/2014/main" id="{B6B35D57-679C-97B3-B9F4-565C00F20A64}"/>
              </a:ext>
            </a:extLst>
          </p:cNvPr>
          <p:cNvSpPr>
            <a:spLocks noGrp="1"/>
          </p:cNvSpPr>
          <p:nvPr>
            <p:ph idx="1"/>
          </p:nvPr>
        </p:nvSpPr>
        <p:spPr/>
        <p:txBody>
          <a:bodyPr/>
          <a:lstStyle/>
          <a:p>
            <a:pPr marL="0" indent="0" algn="just">
              <a:buNone/>
            </a:pPr>
            <a:r>
              <a:rPr lang="en-US" sz="3000" dirty="0"/>
              <a:t>	Marriage is a gift God has given to all humankind for the well-being of the entire human family.  Marriage involves a unique commitment between two people, traditionally a man and a woman, to love and support each other for the rest of their lives.</a:t>
            </a:r>
          </a:p>
          <a:p>
            <a:endParaRPr lang="en-US" sz="3000" dirty="0"/>
          </a:p>
          <a:p>
            <a:pPr marL="0" indent="0">
              <a:buNone/>
            </a:pPr>
            <a:r>
              <a:rPr lang="en-US" dirty="0"/>
              <a:t>						W-4.0601     Christian Marriage </a:t>
            </a:r>
          </a:p>
        </p:txBody>
      </p:sp>
    </p:spTree>
    <p:extLst>
      <p:ext uri="{BB962C8B-B14F-4D97-AF65-F5344CB8AC3E}">
        <p14:creationId xmlns:p14="http://schemas.microsoft.com/office/powerpoint/2010/main" val="322261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1B4AF-7E44-D74F-6CE5-F9D3A6E93AE8}"/>
              </a:ext>
            </a:extLst>
          </p:cNvPr>
          <p:cNvSpPr>
            <a:spLocks noGrp="1"/>
          </p:cNvSpPr>
          <p:nvPr>
            <p:ph type="title"/>
          </p:nvPr>
        </p:nvSpPr>
        <p:spPr>
          <a:xfrm>
            <a:off x="838200" y="365126"/>
            <a:ext cx="10515600" cy="995842"/>
          </a:xfrm>
        </p:spPr>
        <p:txBody>
          <a:bodyPr/>
          <a:lstStyle/>
          <a:p>
            <a:pPr algn="ctr"/>
            <a:r>
              <a:rPr lang="en-US" dirty="0"/>
              <a:t>What Will Not Change</a:t>
            </a:r>
          </a:p>
        </p:txBody>
      </p:sp>
      <p:sp>
        <p:nvSpPr>
          <p:cNvPr id="3" name="Content Placeholder 2">
            <a:extLst>
              <a:ext uri="{FF2B5EF4-FFF2-40B4-BE49-F238E27FC236}">
                <a16:creationId xmlns:a16="http://schemas.microsoft.com/office/drawing/2014/main" id="{5DD65A8F-482F-2185-EF4B-E660DE3D87AB}"/>
              </a:ext>
            </a:extLst>
          </p:cNvPr>
          <p:cNvSpPr>
            <a:spLocks noGrp="1"/>
          </p:cNvSpPr>
          <p:nvPr>
            <p:ph idx="1"/>
          </p:nvPr>
        </p:nvSpPr>
        <p:spPr>
          <a:xfrm>
            <a:off x="838200" y="1517281"/>
            <a:ext cx="10515600" cy="5213128"/>
          </a:xfrm>
        </p:spPr>
        <p:txBody>
          <a:bodyPr>
            <a:normAutofit lnSpcReduction="10000"/>
          </a:bodyPr>
          <a:lstStyle/>
          <a:p>
            <a:endParaRPr lang="en-US" dirty="0"/>
          </a:p>
          <a:p>
            <a:pPr marL="0" indent="0" algn="just">
              <a:buNone/>
            </a:pPr>
            <a:r>
              <a:rPr lang="en-US" sz="3000" dirty="0"/>
              <a:t>	If they meet the requirements of the civil jurisdiction in which they intend to marry, a couple may request that a service of Christian marriage be conducted by a minister of the Word and Sacrament in the Presbyterian Church (U.S.A.), who is authorized, though not required to act as an agent of the civil jurisdiction in recording the marriage contract. . . . The minister of the Word and Sacrament may seek the counsel of the session, which has the authority to permit or deny the use of church property for a marriage service.</a:t>
            </a:r>
          </a:p>
          <a:p>
            <a:pPr marL="0" indent="0">
              <a:buNone/>
            </a:pPr>
            <a:r>
              <a:rPr lang="en-US" dirty="0"/>
              <a:t>					</a:t>
            </a:r>
          </a:p>
          <a:p>
            <a:pPr marL="0" indent="0">
              <a:buNone/>
            </a:pPr>
            <a:r>
              <a:rPr lang="en-US" dirty="0"/>
              <a:t>					W-4.0604     Preparing for Marriage</a:t>
            </a:r>
          </a:p>
        </p:txBody>
      </p:sp>
    </p:spTree>
    <p:extLst>
      <p:ext uri="{BB962C8B-B14F-4D97-AF65-F5344CB8AC3E}">
        <p14:creationId xmlns:p14="http://schemas.microsoft.com/office/powerpoint/2010/main" val="460339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79681-2B7A-9695-7FAC-61710A9AAE0E}"/>
              </a:ext>
            </a:extLst>
          </p:cNvPr>
          <p:cNvSpPr>
            <a:spLocks noGrp="1"/>
          </p:cNvSpPr>
          <p:nvPr>
            <p:ph type="title"/>
          </p:nvPr>
        </p:nvSpPr>
        <p:spPr/>
        <p:txBody>
          <a:bodyPr/>
          <a:lstStyle/>
          <a:p>
            <a:pPr algn="ctr"/>
            <a:r>
              <a:rPr lang="en-US" dirty="0"/>
              <a:t>What Will Not Change</a:t>
            </a:r>
          </a:p>
        </p:txBody>
      </p:sp>
      <p:sp>
        <p:nvSpPr>
          <p:cNvPr id="3" name="Content Placeholder 2">
            <a:extLst>
              <a:ext uri="{FF2B5EF4-FFF2-40B4-BE49-F238E27FC236}">
                <a16:creationId xmlns:a16="http://schemas.microsoft.com/office/drawing/2014/main" id="{CB05E600-7132-F820-1E10-CE0A3EA33B78}"/>
              </a:ext>
            </a:extLst>
          </p:cNvPr>
          <p:cNvSpPr>
            <a:spLocks noGrp="1"/>
          </p:cNvSpPr>
          <p:nvPr>
            <p:ph idx="1"/>
          </p:nvPr>
        </p:nvSpPr>
        <p:spPr/>
        <p:txBody>
          <a:bodyPr/>
          <a:lstStyle/>
          <a:p>
            <a:pPr marL="0" indent="0" algn="just">
              <a:buNone/>
            </a:pPr>
            <a:r>
              <a:rPr lang="en-US" sz="3000" dirty="0"/>
              <a:t>	Nothing shall compel a Minister of the Word and Sacrament to perform nor compel a session to authorize the use of church property for a marriage service that the minister of the Word and Sacrament or the session believes is contrary to the minister of the Word and Sacrament’s or the session’s discernment of the Holy Spirit and their understanding of the Word of God.</a:t>
            </a:r>
          </a:p>
          <a:p>
            <a:endParaRPr lang="en-US" dirty="0"/>
          </a:p>
          <a:p>
            <a:pPr marL="3657600" lvl="8" indent="0">
              <a:buNone/>
            </a:pPr>
            <a:r>
              <a:rPr lang="en-US" dirty="0"/>
              <a:t>	</a:t>
            </a:r>
          </a:p>
          <a:p>
            <a:pPr marL="3657600" lvl="8" indent="0">
              <a:buNone/>
            </a:pPr>
            <a:r>
              <a:rPr lang="en-US" sz="2800" dirty="0"/>
              <a:t>                    W-4.0605     Nothing Shall Compel</a:t>
            </a:r>
          </a:p>
        </p:txBody>
      </p:sp>
    </p:spTree>
    <p:extLst>
      <p:ext uri="{BB962C8B-B14F-4D97-AF65-F5344CB8AC3E}">
        <p14:creationId xmlns:p14="http://schemas.microsoft.com/office/powerpoint/2010/main" val="2498708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DF52B-A19D-4A7A-E56E-6EFE1749AC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57163C-A38A-F4B4-64C9-6F64E136ADB9}"/>
              </a:ext>
            </a:extLst>
          </p:cNvPr>
          <p:cNvSpPr>
            <a:spLocks noGrp="1"/>
          </p:cNvSpPr>
          <p:nvPr>
            <p:ph type="title"/>
          </p:nvPr>
        </p:nvSpPr>
        <p:spPr/>
        <p:txBody>
          <a:bodyPr/>
          <a:lstStyle/>
          <a:p>
            <a:pPr algn="ctr"/>
            <a:r>
              <a:rPr lang="en-US" dirty="0"/>
              <a:t>What Will Not Change</a:t>
            </a:r>
          </a:p>
        </p:txBody>
      </p:sp>
      <p:sp>
        <p:nvSpPr>
          <p:cNvPr id="3" name="Content Placeholder 2">
            <a:extLst>
              <a:ext uri="{FF2B5EF4-FFF2-40B4-BE49-F238E27FC236}">
                <a16:creationId xmlns:a16="http://schemas.microsoft.com/office/drawing/2014/main" id="{D0197445-E518-DC7F-6D67-5EE9CEB4B62B}"/>
              </a:ext>
            </a:extLst>
          </p:cNvPr>
          <p:cNvSpPr>
            <a:spLocks noGrp="1"/>
          </p:cNvSpPr>
          <p:nvPr>
            <p:ph idx="1"/>
          </p:nvPr>
        </p:nvSpPr>
        <p:spPr/>
        <p:txBody>
          <a:bodyPr>
            <a:normAutofit fontScale="92500" lnSpcReduction="20000"/>
          </a:bodyPr>
          <a:lstStyle/>
          <a:p>
            <a:pPr marL="0" indent="0" algn="ctr">
              <a:buNone/>
            </a:pPr>
            <a:r>
              <a:rPr lang="en-US" sz="3900" dirty="0"/>
              <a:t>The Great Ends of the Church</a:t>
            </a:r>
          </a:p>
          <a:p>
            <a:endParaRPr lang="en-US" dirty="0"/>
          </a:p>
          <a:p>
            <a:r>
              <a:rPr lang="en-US" dirty="0"/>
              <a:t>The proclamation of the Gospel for the salvation of humankind;</a:t>
            </a:r>
          </a:p>
          <a:p>
            <a:r>
              <a:rPr lang="en-US" dirty="0"/>
              <a:t>The shelter, nurture, and spiritual fellowship of the children of God; </a:t>
            </a:r>
          </a:p>
          <a:p>
            <a:r>
              <a:rPr lang="en-US" dirty="0"/>
              <a:t>The maintenance of divine worship;</a:t>
            </a:r>
          </a:p>
          <a:p>
            <a:r>
              <a:rPr lang="en-US" dirty="0"/>
              <a:t>The preservation of truth;</a:t>
            </a:r>
          </a:p>
          <a:p>
            <a:r>
              <a:rPr lang="en-US" dirty="0"/>
              <a:t>The promotion of social righteousness; and </a:t>
            </a:r>
          </a:p>
          <a:p>
            <a:r>
              <a:rPr lang="en-US" dirty="0"/>
              <a:t>The exhibition of the Kingdom of Heaven to the world.</a:t>
            </a:r>
          </a:p>
          <a:p>
            <a:pPr marL="0" indent="0">
              <a:buNone/>
            </a:pPr>
            <a:endParaRPr lang="en-US" dirty="0"/>
          </a:p>
          <a:p>
            <a:pPr marL="0" indent="0">
              <a:buNone/>
            </a:pPr>
            <a:r>
              <a:rPr lang="en-US" dirty="0"/>
              <a:t>								                   F-1.0304</a:t>
            </a:r>
          </a:p>
        </p:txBody>
      </p:sp>
    </p:spTree>
    <p:extLst>
      <p:ext uri="{BB962C8B-B14F-4D97-AF65-F5344CB8AC3E}">
        <p14:creationId xmlns:p14="http://schemas.microsoft.com/office/powerpoint/2010/main" val="2277606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4E359-3DED-E344-D05B-F31163A843DE}"/>
              </a:ext>
            </a:extLst>
          </p:cNvPr>
          <p:cNvSpPr>
            <a:spLocks noGrp="1"/>
          </p:cNvSpPr>
          <p:nvPr>
            <p:ph type="title"/>
          </p:nvPr>
        </p:nvSpPr>
        <p:spPr/>
        <p:txBody>
          <a:bodyPr/>
          <a:lstStyle/>
          <a:p>
            <a:pPr algn="ctr"/>
            <a:r>
              <a:rPr lang="en-US" dirty="0"/>
              <a:t>Overture to Constitution</a:t>
            </a:r>
          </a:p>
        </p:txBody>
      </p:sp>
      <p:sp>
        <p:nvSpPr>
          <p:cNvPr id="3" name="Content Placeholder 2">
            <a:extLst>
              <a:ext uri="{FF2B5EF4-FFF2-40B4-BE49-F238E27FC236}">
                <a16:creationId xmlns:a16="http://schemas.microsoft.com/office/drawing/2014/main" id="{2B929A21-EFF3-47BA-6992-E3DDEAE6FA8B}"/>
              </a:ext>
            </a:extLst>
          </p:cNvPr>
          <p:cNvSpPr>
            <a:spLocks noGrp="1"/>
          </p:cNvSpPr>
          <p:nvPr>
            <p:ph idx="1"/>
          </p:nvPr>
        </p:nvSpPr>
        <p:spPr/>
        <p:txBody>
          <a:bodyPr/>
          <a:lstStyle/>
          <a:p>
            <a:r>
              <a:rPr lang="en-US" dirty="0"/>
              <a:t>A presbytery submits a proposed amendment </a:t>
            </a:r>
          </a:p>
          <a:p>
            <a:r>
              <a:rPr lang="en-US" dirty="0"/>
              <a:t>A second presbytery must concur with that amendment</a:t>
            </a:r>
          </a:p>
          <a:p>
            <a:r>
              <a:rPr lang="en-US" dirty="0"/>
              <a:t>Standing committees for comment / recommendation</a:t>
            </a:r>
          </a:p>
          <a:p>
            <a:r>
              <a:rPr lang="en-US" dirty="0"/>
              <a:t>Consideration by a committee of G.A. commissioners</a:t>
            </a:r>
          </a:p>
          <a:p>
            <a:pPr lvl="1"/>
            <a:r>
              <a:rPr lang="en-US" dirty="0"/>
              <a:t>Debated / Subject to Amendment / Majority vote</a:t>
            </a:r>
          </a:p>
          <a:p>
            <a:r>
              <a:rPr lang="en-US" dirty="0"/>
              <a:t>Presented to General Assembly</a:t>
            </a:r>
          </a:p>
          <a:p>
            <a:pPr lvl="1"/>
            <a:r>
              <a:rPr lang="en-US" dirty="0"/>
              <a:t>Debated / Subject to Amendment / Majority vote</a:t>
            </a:r>
          </a:p>
          <a:p>
            <a:r>
              <a:rPr lang="en-US" dirty="0"/>
              <a:t>Submitted to presbyteries for consideration</a:t>
            </a:r>
          </a:p>
        </p:txBody>
      </p:sp>
    </p:spTree>
    <p:extLst>
      <p:ext uri="{BB962C8B-B14F-4D97-AF65-F5344CB8AC3E}">
        <p14:creationId xmlns:p14="http://schemas.microsoft.com/office/powerpoint/2010/main" val="2782157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B9C3D-6535-698A-E093-1E0BDF295E0C}"/>
              </a:ext>
            </a:extLst>
          </p:cNvPr>
          <p:cNvSpPr>
            <a:spLocks noGrp="1"/>
          </p:cNvSpPr>
          <p:nvPr>
            <p:ph type="title"/>
          </p:nvPr>
        </p:nvSpPr>
        <p:spPr/>
        <p:txBody>
          <a:bodyPr/>
          <a:lstStyle/>
          <a:p>
            <a:pPr algn="ctr"/>
            <a:r>
              <a:rPr lang="en-US" dirty="0"/>
              <a:t>The Olympia Overture</a:t>
            </a:r>
          </a:p>
        </p:txBody>
      </p:sp>
      <p:sp>
        <p:nvSpPr>
          <p:cNvPr id="3" name="Content Placeholder 2">
            <a:extLst>
              <a:ext uri="{FF2B5EF4-FFF2-40B4-BE49-F238E27FC236}">
                <a16:creationId xmlns:a16="http://schemas.microsoft.com/office/drawing/2014/main" id="{C51DCE62-3904-2AD8-7029-AE3F59888F84}"/>
              </a:ext>
            </a:extLst>
          </p:cNvPr>
          <p:cNvSpPr>
            <a:spLocks noGrp="1"/>
          </p:cNvSpPr>
          <p:nvPr>
            <p:ph idx="1"/>
          </p:nvPr>
        </p:nvSpPr>
        <p:spPr>
          <a:xfrm>
            <a:off x="389106" y="1825625"/>
            <a:ext cx="11449456" cy="4351338"/>
          </a:xfrm>
        </p:spPr>
        <p:txBody>
          <a:bodyPr>
            <a:normAutofit lnSpcReduction="10000"/>
          </a:bodyPr>
          <a:lstStyle/>
          <a:p>
            <a:endParaRPr lang="en-US" dirty="0"/>
          </a:p>
          <a:p>
            <a:pPr marL="0" marR="31115" indent="0">
              <a:lnSpc>
                <a:spcPct val="107000"/>
              </a:lnSpc>
              <a:spcBef>
                <a:spcPts val="0"/>
              </a:spcBef>
              <a:spcAft>
                <a:spcPts val="645"/>
              </a:spcAft>
              <a:buNone/>
            </a:pPr>
            <a:r>
              <a:rPr lang="en-US" sz="2000" b="1" kern="100" dirty="0">
                <a:solidFill>
                  <a:srgbClr val="000000"/>
                </a:solidFill>
                <a:effectLst/>
                <a:latin typeface="Times New Roman" panose="02020603050405020304" pitchFamily="18" charset="0"/>
                <a:ea typeface="Times New Roman" panose="02020603050405020304" pitchFamily="18" charset="0"/>
              </a:rPr>
              <a:t> </a:t>
            </a:r>
            <a:r>
              <a:rPr lang="en-US" sz="2200" b="1" kern="100" dirty="0">
                <a:effectLst/>
                <a:latin typeface="Times New Roman" panose="02020603050405020304" pitchFamily="18" charset="0"/>
                <a:ea typeface="Times New Roman" panose="02020603050405020304" pitchFamily="18" charset="0"/>
              </a:rPr>
              <a:t>Item 24-A —  OPENESS TO THE GUIDANCE OF THE HOLY SPIRIT </a:t>
            </a:r>
            <a:endParaRPr lang="en-US" sz="2200" kern="100" dirty="0">
              <a:effectLst/>
              <a:latin typeface="Times New Roman" panose="02020603050405020304" pitchFamily="18" charset="0"/>
              <a:ea typeface="Times New Roman" panose="02020603050405020304" pitchFamily="18" charset="0"/>
            </a:endParaRPr>
          </a:p>
          <a:p>
            <a:pPr marL="8890" marR="0" indent="0">
              <a:lnSpc>
                <a:spcPct val="107000"/>
              </a:lnSpc>
              <a:spcBef>
                <a:spcPts val="0"/>
              </a:spcBef>
              <a:spcAft>
                <a:spcPts val="0"/>
              </a:spcAft>
              <a:buNone/>
            </a:pPr>
            <a:r>
              <a:rPr lang="en-US" sz="2200" b="1" kern="100" dirty="0">
                <a:effectLst/>
                <a:latin typeface="Times New Roman" panose="02020603050405020304" pitchFamily="18" charset="0"/>
                <a:ea typeface="Times New Roman" panose="02020603050405020304" pitchFamily="18" charset="0"/>
              </a:rPr>
              <a:t> 	Would amend section F-1.0403    UNITY IN DIVERSITY</a:t>
            </a:r>
          </a:p>
          <a:p>
            <a:pPr marL="8890" marR="0" indent="0">
              <a:lnSpc>
                <a:spcPct val="107000"/>
              </a:lnSpc>
              <a:spcBef>
                <a:spcPts val="0"/>
              </a:spcBef>
              <a:spcAft>
                <a:spcPts val="0"/>
              </a:spcAft>
              <a:buNone/>
            </a:pPr>
            <a:r>
              <a:rPr lang="en-US" sz="2200" b="1" kern="100" dirty="0">
                <a:latin typeface="Times New Roman" panose="02020603050405020304" pitchFamily="18" charset="0"/>
                <a:ea typeface="Times New Roman" panose="02020603050405020304" pitchFamily="18" charset="0"/>
              </a:rPr>
              <a:t>	</a:t>
            </a:r>
            <a:r>
              <a:rPr lang="en-US" sz="2200" b="1" kern="100" dirty="0">
                <a:effectLst/>
                <a:latin typeface="Times New Roman" panose="02020603050405020304" pitchFamily="18" charset="0"/>
                <a:ea typeface="Times New Roman" panose="02020603050405020304" pitchFamily="18" charset="0"/>
              </a:rPr>
              <a:t>POL-01 (</a:t>
            </a:r>
            <a:r>
              <a:rPr lang="en-US" sz="2200" b="1" kern="100" dirty="0">
                <a:latin typeface="Times New Roman" panose="02020603050405020304" pitchFamily="18" charset="0"/>
                <a:ea typeface="Times New Roman" panose="02020603050405020304" pitchFamily="18" charset="0"/>
              </a:rPr>
              <a:t>1)</a:t>
            </a:r>
          </a:p>
          <a:p>
            <a:pPr marL="8890" marR="0" indent="0">
              <a:lnSpc>
                <a:spcPct val="107000"/>
              </a:lnSpc>
              <a:spcBef>
                <a:spcPts val="0"/>
              </a:spcBef>
              <a:spcAft>
                <a:spcPts val="0"/>
              </a:spcAft>
              <a:buNone/>
            </a:pPr>
            <a:endParaRPr lang="en-US" sz="2200" b="1" kern="100" dirty="0">
              <a:effectLst/>
              <a:latin typeface="Times New Roman" panose="02020603050405020304" pitchFamily="18" charset="0"/>
              <a:ea typeface="Times New Roman" panose="02020603050405020304" pitchFamily="18" charset="0"/>
            </a:endParaRPr>
          </a:p>
          <a:p>
            <a:pPr marL="8890" marR="0" indent="0">
              <a:lnSpc>
                <a:spcPct val="107000"/>
              </a:lnSpc>
              <a:spcBef>
                <a:spcPts val="0"/>
              </a:spcBef>
              <a:spcAft>
                <a:spcPts val="0"/>
              </a:spcAft>
              <a:buNone/>
            </a:pPr>
            <a:endParaRPr lang="en-US" sz="2200" b="1" kern="100" dirty="0">
              <a:latin typeface="Times New Roman" panose="02020603050405020304" pitchFamily="18" charset="0"/>
              <a:ea typeface="Times New Roman" panose="02020603050405020304" pitchFamily="18" charset="0"/>
            </a:endParaRPr>
          </a:p>
          <a:p>
            <a:pPr marL="0" marR="30480" indent="0">
              <a:lnSpc>
                <a:spcPct val="107000"/>
              </a:lnSpc>
              <a:spcBef>
                <a:spcPts val="0"/>
              </a:spcBef>
              <a:spcAft>
                <a:spcPts val="645"/>
              </a:spcAft>
              <a:buNone/>
            </a:pPr>
            <a:endParaRPr lang="en-US" sz="2200" b="1" kern="100" dirty="0">
              <a:latin typeface="Times New Roman" panose="02020603050405020304" pitchFamily="18" charset="0"/>
              <a:ea typeface="Times New Roman" panose="02020603050405020304" pitchFamily="18" charset="0"/>
            </a:endParaRPr>
          </a:p>
          <a:p>
            <a:pPr marL="0" marR="30480" indent="0">
              <a:lnSpc>
                <a:spcPct val="107000"/>
              </a:lnSpc>
              <a:spcBef>
                <a:spcPts val="0"/>
              </a:spcBef>
              <a:spcAft>
                <a:spcPts val="645"/>
              </a:spcAft>
              <a:buNone/>
            </a:pPr>
            <a:r>
              <a:rPr lang="en-US" sz="2200" b="1" kern="100" dirty="0">
                <a:latin typeface="Times New Roman" panose="02020603050405020304" pitchFamily="18" charset="0"/>
                <a:ea typeface="Times New Roman" panose="02020603050405020304" pitchFamily="18" charset="0"/>
              </a:rPr>
              <a:t>I</a:t>
            </a:r>
            <a:r>
              <a:rPr lang="en-US" sz="2200" b="1" kern="100" dirty="0">
                <a:effectLst/>
                <a:latin typeface="Times New Roman" panose="02020603050405020304" pitchFamily="18" charset="0"/>
                <a:ea typeface="Times New Roman" panose="02020603050405020304" pitchFamily="18" charset="0"/>
              </a:rPr>
              <a:t>tem  24-C — GIFTS AND QUALIFICATIONS </a:t>
            </a:r>
          </a:p>
          <a:p>
            <a:pPr marL="0" marR="30480" indent="0">
              <a:lnSpc>
                <a:spcPct val="107000"/>
              </a:lnSpc>
              <a:spcBef>
                <a:spcPts val="0"/>
              </a:spcBef>
              <a:spcAft>
                <a:spcPts val="645"/>
              </a:spcAft>
              <a:buNone/>
            </a:pPr>
            <a:r>
              <a:rPr lang="en-US" sz="2200" b="1" kern="100" dirty="0">
                <a:latin typeface="Times New Roman" panose="02020603050405020304" pitchFamily="18" charset="0"/>
                <a:ea typeface="Times New Roman" panose="02020603050405020304" pitchFamily="18" charset="0"/>
              </a:rPr>
              <a:t>	Would Amend section </a:t>
            </a:r>
            <a:r>
              <a:rPr lang="en-US" sz="2200" b="1" kern="100" dirty="0">
                <a:effectLst/>
                <a:latin typeface="Times New Roman" panose="02020603050405020304" pitchFamily="18" charset="0"/>
                <a:ea typeface="Times New Roman" panose="02020603050405020304" pitchFamily="18" charset="0"/>
              </a:rPr>
              <a:t>G-2.0104b   </a:t>
            </a:r>
          </a:p>
          <a:p>
            <a:pPr marL="0" marR="30480" indent="0">
              <a:lnSpc>
                <a:spcPct val="107000"/>
              </a:lnSpc>
              <a:spcBef>
                <a:spcPts val="0"/>
              </a:spcBef>
              <a:spcAft>
                <a:spcPts val="645"/>
              </a:spcAft>
              <a:buNone/>
            </a:pPr>
            <a:r>
              <a:rPr lang="en-US" sz="2200" b="1" kern="100" dirty="0">
                <a:latin typeface="Times New Roman" panose="02020603050405020304" pitchFamily="18" charset="0"/>
                <a:ea typeface="Times New Roman" panose="02020603050405020304" pitchFamily="18" charset="0"/>
              </a:rPr>
              <a:t>	EXAMINATIONS FOR O</a:t>
            </a:r>
            <a:r>
              <a:rPr lang="en-US" sz="2200" b="1" kern="100" dirty="0">
                <a:effectLst/>
                <a:latin typeface="Times New Roman" panose="02020603050405020304" pitchFamily="18" charset="0"/>
                <a:ea typeface="Times New Roman" panose="02020603050405020304" pitchFamily="18" charset="0"/>
              </a:rPr>
              <a:t>RDERED MINISTRIES OF THE CHURCH            	POL-01 (2) </a:t>
            </a:r>
          </a:p>
          <a:p>
            <a:pPr marL="8890" marR="0" indent="0">
              <a:lnSpc>
                <a:spcPct val="107000"/>
              </a:lnSpc>
              <a:spcBef>
                <a:spcPts val="0"/>
              </a:spcBef>
              <a:spcAft>
                <a:spcPts val="0"/>
              </a:spcAft>
              <a:buNone/>
            </a:pPr>
            <a:endParaRPr lang="en-US" sz="1800" b="1" kern="100" dirty="0">
              <a:solidFill>
                <a:srgbClr val="000000"/>
              </a:solidFill>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503193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3D08-EE29-E5C2-6E98-66E55B26AA6C}"/>
              </a:ext>
            </a:extLst>
          </p:cNvPr>
          <p:cNvSpPr>
            <a:spLocks noGrp="1"/>
          </p:cNvSpPr>
          <p:nvPr>
            <p:ph type="title"/>
          </p:nvPr>
        </p:nvSpPr>
        <p:spPr>
          <a:xfrm>
            <a:off x="838200" y="365125"/>
            <a:ext cx="10515600" cy="960755"/>
          </a:xfrm>
        </p:spPr>
        <p:txBody>
          <a:bodyPr/>
          <a:lstStyle/>
          <a:p>
            <a:pPr algn="ctr"/>
            <a:r>
              <a:rPr lang="en-US" dirty="0"/>
              <a:t>History of Diversity in Book of Order</a:t>
            </a:r>
          </a:p>
        </p:txBody>
      </p:sp>
      <p:sp>
        <p:nvSpPr>
          <p:cNvPr id="3" name="Content Placeholder 2">
            <a:extLst>
              <a:ext uri="{FF2B5EF4-FFF2-40B4-BE49-F238E27FC236}">
                <a16:creationId xmlns:a16="http://schemas.microsoft.com/office/drawing/2014/main" id="{630D4BC8-B634-BFD9-8693-9E78ABEB2B6D}"/>
              </a:ext>
            </a:extLst>
          </p:cNvPr>
          <p:cNvSpPr>
            <a:spLocks noGrp="1"/>
          </p:cNvSpPr>
          <p:nvPr>
            <p:ph idx="1"/>
          </p:nvPr>
        </p:nvSpPr>
        <p:spPr>
          <a:xfrm>
            <a:off x="838200" y="1883664"/>
            <a:ext cx="10515600" cy="4609211"/>
          </a:xfrm>
        </p:spPr>
        <p:txBody>
          <a:bodyPr/>
          <a:lstStyle/>
          <a:p>
            <a:pPr algn="just"/>
            <a:r>
              <a:rPr lang="en-US" dirty="0"/>
              <a:t>     The Presbyterian Church (U.S.A.) shall give full expression to the rich diversity within its membership and shall provide means which will assure a greater inclusiveness leading to wholeness  in its emerging life.  Persons of all racial ethnic groups, different ages, both sexes, various disabilities, diverse geographical areas, different theological positions consistent with the Reformed tradition, as well as different marital conditions (married, single widowed, or divorced) shall be guaranteed full participation and access to representation  in the decision making of the church.</a:t>
            </a:r>
          </a:p>
          <a:p>
            <a:pPr marL="0" indent="0">
              <a:buNone/>
            </a:pPr>
            <a:endParaRPr lang="en-US" dirty="0"/>
          </a:p>
          <a:p>
            <a:pPr marL="0" indent="0">
              <a:buNone/>
            </a:pPr>
            <a:r>
              <a:rPr lang="en-US" dirty="0"/>
              <a:t>						G-4.0403      1994 -2011</a:t>
            </a:r>
          </a:p>
        </p:txBody>
      </p:sp>
    </p:spTree>
    <p:extLst>
      <p:ext uri="{BB962C8B-B14F-4D97-AF65-F5344CB8AC3E}">
        <p14:creationId xmlns:p14="http://schemas.microsoft.com/office/powerpoint/2010/main" val="1307301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9B4D-C3CB-BAEF-46A0-89CC9CDF1237}"/>
              </a:ext>
            </a:extLst>
          </p:cNvPr>
          <p:cNvSpPr>
            <a:spLocks noGrp="1"/>
          </p:cNvSpPr>
          <p:nvPr>
            <p:ph type="title"/>
          </p:nvPr>
        </p:nvSpPr>
        <p:spPr>
          <a:xfrm>
            <a:off x="838200" y="365125"/>
            <a:ext cx="10515600" cy="860171"/>
          </a:xfrm>
        </p:spPr>
        <p:txBody>
          <a:bodyPr/>
          <a:lstStyle/>
          <a:p>
            <a:pPr algn="ctr"/>
            <a:r>
              <a:rPr lang="en-US" dirty="0"/>
              <a:t>Unity in Diversity</a:t>
            </a:r>
          </a:p>
        </p:txBody>
      </p:sp>
      <p:sp>
        <p:nvSpPr>
          <p:cNvPr id="3" name="Content Placeholder 2">
            <a:extLst>
              <a:ext uri="{FF2B5EF4-FFF2-40B4-BE49-F238E27FC236}">
                <a16:creationId xmlns:a16="http://schemas.microsoft.com/office/drawing/2014/main" id="{9864B1CC-1BFA-9EDA-B04E-26B6F1588F1D}"/>
              </a:ext>
            </a:extLst>
          </p:cNvPr>
          <p:cNvSpPr>
            <a:spLocks noGrp="1"/>
          </p:cNvSpPr>
          <p:nvPr>
            <p:ph idx="1"/>
          </p:nvPr>
        </p:nvSpPr>
        <p:spPr>
          <a:xfrm>
            <a:off x="838200" y="1536192"/>
            <a:ext cx="10515600" cy="4640771"/>
          </a:xfrm>
        </p:spPr>
        <p:txBody>
          <a:bodyPr>
            <a:normAutofit lnSpcReduction="10000"/>
          </a:bodyPr>
          <a:lstStyle/>
          <a:p>
            <a:pPr algn="just"/>
            <a:r>
              <a:rPr lang="en-US" dirty="0"/>
              <a:t>     The unity of believers in Christ is reflected in the rich diversity of the Church’s membership.  In Christ, by the power of the spirit, God unites persons through baptism regardless of race, ethnicity, age, sex, disability,  geography, or theological conviction. There is therefore no place in the life of the Church for discrimination against any person.  The Presbyterian Church (U.S.A.) shall guarantee full participation and representation in its worship, governance, and emerging life to all persons or groups within its membership.  No member shall be denied participation or representation for any reason other than those stated in this Constitution.	</a:t>
            </a:r>
          </a:p>
          <a:p>
            <a:pPr marL="1371600" lvl="3" indent="0">
              <a:buNone/>
            </a:pPr>
            <a:r>
              <a:rPr lang="en-US" dirty="0"/>
              <a:t>					</a:t>
            </a:r>
            <a:r>
              <a:rPr lang="en-US" sz="2400" dirty="0"/>
              <a:t>F-1.0403       2011 - 2024</a:t>
            </a:r>
          </a:p>
        </p:txBody>
      </p:sp>
    </p:spTree>
    <p:extLst>
      <p:ext uri="{BB962C8B-B14F-4D97-AF65-F5344CB8AC3E}">
        <p14:creationId xmlns:p14="http://schemas.microsoft.com/office/powerpoint/2010/main" val="3451984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DC1BD-27DB-8113-9C9A-1E08EE7B5160}"/>
              </a:ext>
            </a:extLst>
          </p:cNvPr>
          <p:cNvSpPr>
            <a:spLocks noGrp="1"/>
          </p:cNvSpPr>
          <p:nvPr>
            <p:ph type="title"/>
          </p:nvPr>
        </p:nvSpPr>
        <p:spPr>
          <a:xfrm>
            <a:off x="838200" y="365125"/>
            <a:ext cx="10515600" cy="1123433"/>
          </a:xfrm>
        </p:spPr>
        <p:txBody>
          <a:bodyPr/>
          <a:lstStyle/>
          <a:p>
            <a:pPr algn="ctr"/>
            <a:r>
              <a:rPr lang="en-US" dirty="0"/>
              <a:t>What Would Change with 24-A</a:t>
            </a:r>
          </a:p>
        </p:txBody>
      </p:sp>
      <p:sp>
        <p:nvSpPr>
          <p:cNvPr id="3" name="Content Placeholder 2">
            <a:extLst>
              <a:ext uri="{FF2B5EF4-FFF2-40B4-BE49-F238E27FC236}">
                <a16:creationId xmlns:a16="http://schemas.microsoft.com/office/drawing/2014/main" id="{C7FCAF86-9C9E-3F37-ADDF-AF326569046E}"/>
              </a:ext>
            </a:extLst>
          </p:cNvPr>
          <p:cNvSpPr>
            <a:spLocks noGrp="1"/>
          </p:cNvSpPr>
          <p:nvPr>
            <p:ph idx="1"/>
          </p:nvPr>
        </p:nvSpPr>
        <p:spPr>
          <a:xfrm>
            <a:off x="648586" y="1371600"/>
            <a:ext cx="10705214" cy="5578475"/>
          </a:xfrm>
        </p:spPr>
        <p:txBody>
          <a:bodyPr>
            <a:normAutofit lnSpcReduction="10000"/>
          </a:bodyPr>
          <a:lstStyle/>
          <a:p>
            <a:endParaRPr lang="en-US" dirty="0"/>
          </a:p>
          <a:p>
            <a:pPr marL="0" indent="0" algn="just">
              <a:buNone/>
            </a:pPr>
            <a:r>
              <a:rPr lang="en-US" sz="3000" dirty="0"/>
              <a:t>	The unity of believers in Christ is reflected in the rich diversity of the Church’s membership.  In Christ, by the power of the spirit, God unites persons through baptism regardless of race, ethnicity, age, sex, </a:t>
            </a:r>
            <a:r>
              <a:rPr lang="en-US" sz="3000" b="1" i="1" dirty="0">
                <a:solidFill>
                  <a:srgbClr val="92D050"/>
                </a:solidFill>
                <a:effectLst/>
                <a:ea typeface="Times New Roman" panose="02020603050405020304" pitchFamily="18" charset="0"/>
              </a:rPr>
              <a:t>gender identity, sexual orientation</a:t>
            </a:r>
            <a:r>
              <a:rPr lang="en-US" sz="3000" i="1" dirty="0">
                <a:effectLst/>
                <a:ea typeface="Times New Roman" panose="02020603050405020304" pitchFamily="18" charset="0"/>
              </a:rPr>
              <a:t>, </a:t>
            </a:r>
            <a:r>
              <a:rPr lang="en-US" sz="3000" dirty="0"/>
              <a:t>disability,  geography, or theological conviction.</a:t>
            </a:r>
            <a:r>
              <a:rPr lang="en-US" sz="3000" dirty="0">
                <a:effectLst/>
                <a:ea typeface="Times New Roman" panose="02020603050405020304" pitchFamily="18" charset="0"/>
              </a:rPr>
              <a:t> There is therefore no place in the life of the Church for discrimination against any person. The Presbyterian Church (U.S.A.) shall guarantee full participation and representation in its worship, governance, and emerging life to all persons or groups within its membership. No member shall be denied participation or representation for any reason other than those stated in this Constitution. </a:t>
            </a:r>
          </a:p>
          <a:p>
            <a:pPr marL="0" indent="0" algn="just">
              <a:buNone/>
            </a:pPr>
            <a:r>
              <a:rPr lang="en-US" sz="3000" dirty="0"/>
              <a:t>						F-1.0403  Unity in Diversity</a:t>
            </a:r>
          </a:p>
        </p:txBody>
      </p:sp>
    </p:spTree>
    <p:extLst>
      <p:ext uri="{BB962C8B-B14F-4D97-AF65-F5344CB8AC3E}">
        <p14:creationId xmlns:p14="http://schemas.microsoft.com/office/powerpoint/2010/main" val="2529558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5C9A2-B396-A152-86AC-43251CE6087E}"/>
              </a:ext>
            </a:extLst>
          </p:cNvPr>
          <p:cNvSpPr>
            <a:spLocks noGrp="1"/>
          </p:cNvSpPr>
          <p:nvPr>
            <p:ph type="title"/>
          </p:nvPr>
        </p:nvSpPr>
        <p:spPr>
          <a:xfrm>
            <a:off x="838200" y="365125"/>
            <a:ext cx="10515600" cy="905891"/>
          </a:xfrm>
        </p:spPr>
        <p:txBody>
          <a:bodyPr/>
          <a:lstStyle/>
          <a:p>
            <a:pPr algn="ctr"/>
            <a:r>
              <a:rPr lang="en-US" dirty="0"/>
              <a:t>Evolution of Inclusive Language</a:t>
            </a:r>
          </a:p>
        </p:txBody>
      </p:sp>
      <p:sp>
        <p:nvSpPr>
          <p:cNvPr id="3" name="Content Placeholder 2">
            <a:extLst>
              <a:ext uri="{FF2B5EF4-FFF2-40B4-BE49-F238E27FC236}">
                <a16:creationId xmlns:a16="http://schemas.microsoft.com/office/drawing/2014/main" id="{5E16ABEB-89E2-50A3-4AF5-331A0EC41B9E}"/>
              </a:ext>
            </a:extLst>
          </p:cNvPr>
          <p:cNvSpPr>
            <a:spLocks noGrp="1"/>
          </p:cNvSpPr>
          <p:nvPr>
            <p:ph idx="1"/>
          </p:nvPr>
        </p:nvSpPr>
        <p:spPr/>
        <p:txBody>
          <a:bodyPr>
            <a:normAutofit/>
          </a:bodyPr>
          <a:lstStyle/>
          <a:p>
            <a:r>
              <a:rPr lang="en-US" dirty="0"/>
              <a:t>1994 -- all racial ethnic groups, different ages, both sexes, various disabilities, diverse geographical areas, different theological positions </a:t>
            </a:r>
          </a:p>
          <a:p>
            <a:endParaRPr lang="en-US" dirty="0"/>
          </a:p>
          <a:p>
            <a:r>
              <a:rPr lang="en-US" dirty="0"/>
              <a:t>2011 -- regardless of race, ethnicity, age, sex, disability,  geography, or theological conviction</a:t>
            </a:r>
          </a:p>
          <a:p>
            <a:endParaRPr lang="en-US" dirty="0"/>
          </a:p>
          <a:p>
            <a:r>
              <a:rPr lang="en-US" dirty="0"/>
              <a:t>2025 ? -- regardless of race, ethnicity, age, sex, gender identity, sexual orientation, disability,  geography, or theological conviction</a:t>
            </a:r>
          </a:p>
        </p:txBody>
      </p:sp>
    </p:spTree>
    <p:extLst>
      <p:ext uri="{BB962C8B-B14F-4D97-AF65-F5344CB8AC3E}">
        <p14:creationId xmlns:p14="http://schemas.microsoft.com/office/powerpoint/2010/main" val="880146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4FF07-C9E4-3F81-B34A-E68CAE7B2341}"/>
              </a:ext>
            </a:extLst>
          </p:cNvPr>
          <p:cNvSpPr>
            <a:spLocks noGrp="1"/>
          </p:cNvSpPr>
          <p:nvPr>
            <p:ph type="title"/>
          </p:nvPr>
        </p:nvSpPr>
        <p:spPr/>
        <p:txBody>
          <a:bodyPr/>
          <a:lstStyle/>
          <a:p>
            <a:pPr algn="ctr"/>
            <a:r>
              <a:rPr lang="en-US" dirty="0"/>
              <a:t>Advisory Committee of the Constitution</a:t>
            </a:r>
          </a:p>
        </p:txBody>
      </p:sp>
      <p:sp>
        <p:nvSpPr>
          <p:cNvPr id="3" name="Content Placeholder 2">
            <a:extLst>
              <a:ext uri="{FF2B5EF4-FFF2-40B4-BE49-F238E27FC236}">
                <a16:creationId xmlns:a16="http://schemas.microsoft.com/office/drawing/2014/main" id="{F9C172F1-8537-E2C5-E537-0B24C7023E03}"/>
              </a:ext>
            </a:extLst>
          </p:cNvPr>
          <p:cNvSpPr>
            <a:spLocks noGrp="1"/>
          </p:cNvSpPr>
          <p:nvPr>
            <p:ph idx="1"/>
          </p:nvPr>
        </p:nvSpPr>
        <p:spPr/>
        <p:txBody>
          <a:bodyPr/>
          <a:lstStyle/>
          <a:p>
            <a:pPr marL="0" indent="0">
              <a:buNone/>
            </a:pPr>
            <a:r>
              <a:rPr lang="en-US" sz="2800" dirty="0"/>
              <a:t>	The unity of believers in Christ is reflected in the rich diversity of the Church’s membership.  In Christ, by the power of the spirit, God unites persons through baptism </a:t>
            </a:r>
            <a:r>
              <a:rPr lang="en-US" sz="2800" strike="sngStrike" dirty="0"/>
              <a:t>regardless of race, ethnicity, age, sex, </a:t>
            </a:r>
            <a:r>
              <a:rPr lang="en-US" sz="2800" i="1" strike="sngStrike" dirty="0">
                <a:effectLst/>
                <a:ea typeface="Times New Roman" panose="02020603050405020304" pitchFamily="18" charset="0"/>
              </a:rPr>
              <a:t>gender identity, sexual orientation, </a:t>
            </a:r>
            <a:r>
              <a:rPr lang="en-US" sz="2800" strike="sngStrike" dirty="0"/>
              <a:t>disability,  geography, or theological conviction</a:t>
            </a:r>
            <a:r>
              <a:rPr lang="en-US" sz="2800" dirty="0"/>
              <a:t>.</a:t>
            </a:r>
            <a:r>
              <a:rPr lang="en-US" sz="2800" dirty="0">
                <a:effectLst/>
                <a:ea typeface="Times New Roman" panose="02020603050405020304" pitchFamily="18" charset="0"/>
              </a:rPr>
              <a:t>  There is therefore no place in the life of the Church for discrimination against any person.  The Presbyterian Church (U.S.A.) shall guarantee full participation and representation in its worship, governance, and emerging life to all persons or groups within its membership.   No member shall be denied participation or representation for any reason other than those stated in this Constitution. </a:t>
            </a:r>
          </a:p>
          <a:p>
            <a:endParaRPr lang="en-US" dirty="0"/>
          </a:p>
        </p:txBody>
      </p:sp>
    </p:spTree>
    <p:extLst>
      <p:ext uri="{BB962C8B-B14F-4D97-AF65-F5344CB8AC3E}">
        <p14:creationId xmlns:p14="http://schemas.microsoft.com/office/powerpoint/2010/main" val="2466135195"/>
      </p:ext>
    </p:extLst>
  </p:cSld>
  <p:clrMapOvr>
    <a:masterClrMapping/>
  </p:clrMapOvr>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TM03090434[[fn=Wood Type]]</Template>
  <TotalTime>943</TotalTime>
  <Words>1862</Words>
  <Application>Microsoft Office PowerPoint</Application>
  <PresentationFormat>Widescreen</PresentationFormat>
  <Paragraphs>160</Paragraphs>
  <Slides>24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Aptos</vt:lpstr>
      <vt:lpstr>Aptos Display</vt:lpstr>
      <vt:lpstr>Arial</vt:lpstr>
      <vt:lpstr>Times New Roman</vt:lpstr>
      <vt:lpstr>Office Theme</vt:lpstr>
      <vt:lpstr>Presbyterian Church (U.S.A.)</vt:lpstr>
      <vt:lpstr>The Great Ends of the Church</vt:lpstr>
      <vt:lpstr>Overture to Constitution</vt:lpstr>
      <vt:lpstr>The Olympia Overture</vt:lpstr>
      <vt:lpstr>History of Diversity in Book of Order</vt:lpstr>
      <vt:lpstr>Unity in Diversity</vt:lpstr>
      <vt:lpstr>What Would Change with 24-A</vt:lpstr>
      <vt:lpstr>Evolution of Inclusive Language</vt:lpstr>
      <vt:lpstr>Advisory Committee of the Constitution</vt:lpstr>
      <vt:lpstr>The Olympia Overture</vt:lpstr>
      <vt:lpstr>Current  Standard re Examinations</vt:lpstr>
      <vt:lpstr>What Would Change with 24-C</vt:lpstr>
      <vt:lpstr>Polity Committee’s Version of 24-C</vt:lpstr>
      <vt:lpstr>General Assembly’s Version of 24-C</vt:lpstr>
      <vt:lpstr>Historic Principles of Church Order</vt:lpstr>
      <vt:lpstr>Historic Principles of Church Order</vt:lpstr>
      <vt:lpstr>Mutual Forebearance</vt:lpstr>
      <vt:lpstr>General Assembly’s Version of 24-C</vt:lpstr>
      <vt:lpstr>Examination Requirements</vt:lpstr>
      <vt:lpstr>What Will an Examination Include?</vt:lpstr>
      <vt:lpstr>What Will Not Change</vt:lpstr>
      <vt:lpstr>What Will Not Change</vt:lpstr>
      <vt:lpstr>What Will Not Change</vt:lpstr>
      <vt:lpstr>What Will Not Change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Yandle</dc:creator>
  <cp:lastModifiedBy>Charlie Evans</cp:lastModifiedBy>
  <cp:revision>13</cp:revision>
  <dcterms:created xsi:type="dcterms:W3CDTF">2024-10-11T20:53:10Z</dcterms:created>
  <dcterms:modified xsi:type="dcterms:W3CDTF">2025-03-10T19:30:11Z</dcterms:modified>
</cp:coreProperties>
</file>