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52" r:id="rId4"/>
  </p:sldMasterIdLst>
  <p:notesMasterIdLst>
    <p:notesMasterId r:id="rId13"/>
  </p:notesMasterIdLst>
  <p:sldIdLst>
    <p:sldId id="256" r:id="rId5"/>
    <p:sldId id="276" r:id="rId6"/>
    <p:sldId id="263" r:id="rId7"/>
    <p:sldId id="267" r:id="rId8"/>
    <p:sldId id="266" r:id="rId9"/>
    <p:sldId id="265" r:id="rId10"/>
    <p:sldId id="272" r:id="rId11"/>
    <p:sldId id="269" r:id="rId12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6B66E302-901B-4EC5-8063-F4475DEAA8C8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BF6B3765-1535-41FB-A927-AAD2D1E85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5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6BCBA-A5B5-4694-BBA8-8941EB563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BE1B9-996F-43F3-87EC-4F2395B1B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B5629-509E-4BA0-A41F-4225E8AF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E9EF-BFD3-43EA-A868-783EE64D3026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D9523-D86C-4554-B379-C3232F745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09F99-2212-44CE-AC49-0FFEFB93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8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CB137-C88F-4E95-9567-A938963D7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AE6D7-4B90-41F3-945C-FBB492E80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2011C-BBB2-4523-AC60-41AFE505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E8C0-DCD6-4618-824E-E5B47E37F774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579CB-0EDF-4304-93E2-B7A6DBAB9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E3536-F63B-41D4-B4F8-13B79861C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4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60F61-D86E-47F2-ABBA-CF7AA2DF2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375779-63BC-477F-B276-C35B36155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F4147-0E0D-40CD-AD5F-AACE99FD9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133B-A04A-40C7-999B-6B964B69F57E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879C6-46B6-43DA-837C-464DE31E0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774F3-48B0-4112-8A38-D4D278F9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390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EE408-CEE3-4069-B613-CB32C19D6587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8D03E-9C03-4644-9F25-51A63E53E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EE72C-2700-420B-BA90-E7A3CE4EA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982F8-232C-46D9-A249-D0AA98413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66FB9-D28B-49B1-96AA-2DC4A0B82672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6647C-F563-4425-BFAF-90B4926D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6F6D9-274D-4DAB-8A8C-96B9107A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71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C4CC-6A9C-4356-94FA-D585CCB5E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7D811-D348-492C-B567-E430B2FA8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79D8E-7A4A-4ED4-9AD0-90BF94EAE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3742-95DB-4727-9E2D-E67133874C57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6E169-C036-4B44-85EE-BB894A6F4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08F45-B675-4704-BBDE-9520A39D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4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52593-1B76-4F32-8058-D3A1B95FA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5CCFD-2467-467A-BB8F-3D5F83E27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8D0CA-0C71-44B3-8E5C-06E7688C1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3E5C4-23A1-4FCC-9D56-38AF51199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C757-AC18-4BD4-B58D-C09C7F56266E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A406E-6B01-4F8D-9124-358B7219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68F867-3FE7-443B-80C2-D0611E29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8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A73D-3446-4A41-BF68-73A4FF9F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B7E31-A59D-46DD-8CA0-578F54857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29FCD8-25FA-4B81-A9C6-7F3F4BBAD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D891C1-CFE8-4F10-9B0D-CDAB789C1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10EEA3-9D53-4C30-86A9-47DDEFAEC2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C5B132-9D50-4C8D-8C42-73864E688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6CBA-D419-41FA-8B3E-D17E24A5F335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5BAF96-4042-4E98-AF6A-739E4EC4C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387A1C-14BA-478F-8A65-4C03D850D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C6191-6105-453E-8646-EE19583B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9B7DC-1241-4326-99B3-9AC27F7BC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B8EF-695A-4D91-86E6-BD3ABF986DC6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CE3FB6-1387-417E-B74B-AAB87337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86397-0594-48F7-B180-A85F0CBF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2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93FA6-F5BD-4DC3-96ED-D9940159B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A1DA-1075-4AB6-9AFC-9045E23C9F15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9F927-042E-4F36-8EE3-4F8A48AE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029D4-0A09-40F5-A21E-2F236496C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4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E7E80-087A-4E28-85E3-032819EBE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5F97-564E-497A-9CC6-8CD91ABD7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D2033-7B6E-4BCC-8579-C63CFD240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367F7-12BE-4FF8-B959-DAB1E9607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3360-0F07-4AD4-AAF8-61579BDE5A02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1B563-3535-481B-8324-0FAAD5F9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941E9-4DF8-475B-B75C-592BED46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26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B38F2-1EE1-4537-8BE5-18F8F164B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9F725-3908-44DC-8514-CD4D1FE4F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55252-9148-4041-99F1-E73FFF3B9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DFA99-6196-4374-B7B1-EBD3B15AB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D3E4-AEF6-4C0D-955F-4975ADE12833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32E43-3F92-412A-87C2-F98C94624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F0FD3-8809-41E0-8CD5-35B74E9A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8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0A6274-6B84-4D1A-83E4-1A93191B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E0FB2-88DD-436D-B100-202F72575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C8EFB-8B57-4BB6-A2EE-BAA8F369FE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6B060-2D6F-430E-A017-FCCC5AF2AC19}" type="datetime1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335B3-5CD3-4AC7-A8E8-00F317276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EDF83-B84B-497D-BF59-A3C9DD6E4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63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1" y="4910744"/>
            <a:ext cx="11686308" cy="1739438"/>
          </a:xfrm>
        </p:spPr>
        <p:txBody>
          <a:bodyPr>
            <a:normAutofit/>
          </a:bodyPr>
          <a:lstStyle/>
          <a:p>
            <a:r>
              <a:rPr lang="en-US" sz="4800" i="1" dirty="0">
                <a:solidFill>
                  <a:schemeClr val="bg1"/>
                </a:solidFill>
              </a:rPr>
              <a:t>MHANational.org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45726D-4324-499A-ACD0-BEE08B473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372245"/>
            <a:ext cx="11430000" cy="547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75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6459" y="1405035"/>
            <a:ext cx="7654635" cy="4692536"/>
          </a:xfrm>
        </p:spPr>
        <p:txBody>
          <a:bodyPr>
            <a:normAutofit/>
          </a:bodyPr>
          <a:lstStyle/>
          <a:p>
            <a:endParaRPr lang="en-US" sz="4000" dirty="0"/>
          </a:p>
          <a:p>
            <a:r>
              <a:rPr lang="en-US" sz="4000" dirty="0">
                <a:solidFill>
                  <a:schemeClr val="bg1"/>
                </a:solidFill>
              </a:rPr>
              <a:t>LISTEN</a:t>
            </a:r>
          </a:p>
          <a:p>
            <a:r>
              <a:rPr lang="en-US" sz="4000" dirty="0">
                <a:solidFill>
                  <a:schemeClr val="bg1"/>
                </a:solidFill>
              </a:rPr>
              <a:t>May is Mental Health Month</a:t>
            </a:r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Practice active listening. A good active listener puts everything aside and gives their complete attention to the person.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524E8E-64B3-4631-8AA3-DBF112A31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51" t="18266" r="16317" b="28388"/>
          <a:stretch/>
        </p:blipFill>
        <p:spPr>
          <a:xfrm>
            <a:off x="141954" y="259727"/>
            <a:ext cx="3105736" cy="229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90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1" y="3616036"/>
            <a:ext cx="11478490" cy="2489482"/>
          </a:xfrm>
        </p:spPr>
        <p:txBody>
          <a:bodyPr>
            <a:normAutofit fontScale="90000"/>
          </a:bodyPr>
          <a:lstStyle/>
          <a:p>
            <a:r>
              <a:rPr lang="en-US" sz="6000" i="1" dirty="0">
                <a:solidFill>
                  <a:schemeClr val="bg1"/>
                </a:solidFill>
              </a:rPr>
              <a:t>Remember the Lectionary</a:t>
            </a:r>
            <a:br>
              <a:rPr lang="en-US" sz="6000" i="1" dirty="0">
                <a:solidFill>
                  <a:schemeClr val="bg1"/>
                </a:solidFill>
              </a:rPr>
            </a:br>
            <a:r>
              <a:rPr lang="en-US" sz="6000" i="1" dirty="0">
                <a:solidFill>
                  <a:schemeClr val="bg1"/>
                </a:solidFill>
              </a:rPr>
              <a:t>Remember PIES for Wellness</a:t>
            </a:r>
            <a:br>
              <a:rPr lang="en-US" sz="6000" i="1" dirty="0">
                <a:solidFill>
                  <a:schemeClr val="bg1"/>
                </a:solidFill>
              </a:rPr>
            </a:br>
            <a:r>
              <a:rPr lang="en-US" sz="4900" i="1" dirty="0">
                <a:solidFill>
                  <a:schemeClr val="bg1"/>
                </a:solidFill>
              </a:rPr>
              <a:t>Physical – Intellectual – Emotional – Spiritual – Social  </a:t>
            </a:r>
            <a:endParaRPr lang="en-US" sz="49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1891" y="752483"/>
            <a:ext cx="6961908" cy="2350936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Recommendations for keeping your health and mental health at this time - Laughter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7232FEAE-D6CA-4729-B54B-11B6E5AEA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98764"/>
            <a:ext cx="2858592" cy="187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6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86046"/>
            <a:ext cx="9067799" cy="4540137"/>
          </a:xfrm>
        </p:spPr>
        <p:txBody>
          <a:bodyPr>
            <a:normAutofit fontScale="77500" lnSpcReduction="20000"/>
          </a:bodyPr>
          <a:lstStyle/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sz="7000" dirty="0">
                <a:solidFill>
                  <a:schemeClr val="bg1"/>
                </a:solidFill>
              </a:rPr>
              <a:t>May is Mental Health Month</a:t>
            </a:r>
          </a:p>
          <a:p>
            <a:pPr algn="l"/>
            <a:r>
              <a:rPr lang="en-US" sz="7000" dirty="0">
                <a:solidFill>
                  <a:schemeClr val="bg1"/>
                </a:solidFill>
              </a:rPr>
              <a:t>Laughter is the best medicine</a:t>
            </a:r>
          </a:p>
          <a:p>
            <a:pPr algn="l"/>
            <a:endParaRPr lang="en-US" sz="7000" dirty="0">
              <a:solidFill>
                <a:schemeClr val="bg1"/>
              </a:solidFill>
            </a:endParaRPr>
          </a:p>
          <a:p>
            <a:pPr algn="l"/>
            <a:r>
              <a:rPr lang="en-US" sz="5200" dirty="0">
                <a:solidFill>
                  <a:schemeClr val="bg1"/>
                </a:solidFill>
              </a:rPr>
              <a:t>Norman Cousins used laughter for his health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7232FEAE-D6CA-4729-B54B-11B6E5AEA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3338"/>
            <a:ext cx="457201" cy="32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1" y="5126182"/>
            <a:ext cx="11478490" cy="97933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Check out Biblical sense of humor                                      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9592" y="1136074"/>
            <a:ext cx="8114207" cy="3796144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</a:rPr>
              <a:t>Laughter can:  </a:t>
            </a:r>
          </a:p>
          <a:p>
            <a:pPr algn="l"/>
            <a:r>
              <a:rPr lang="en-US" sz="4000" dirty="0">
                <a:solidFill>
                  <a:schemeClr val="bg1"/>
                </a:solidFill>
              </a:rPr>
              <a:t>	enhance intake of oxygen</a:t>
            </a:r>
          </a:p>
          <a:p>
            <a:pPr algn="l"/>
            <a:r>
              <a:rPr lang="en-US" sz="4000" dirty="0">
                <a:solidFill>
                  <a:schemeClr val="bg1"/>
                </a:solidFill>
              </a:rPr>
              <a:t>	stimulate your heart</a:t>
            </a:r>
          </a:p>
          <a:p>
            <a:pPr algn="l"/>
            <a:r>
              <a:rPr lang="en-US" sz="4000" dirty="0">
                <a:solidFill>
                  <a:schemeClr val="bg1"/>
                </a:solidFill>
              </a:rPr>
              <a:t>	increase endorphins in your brain</a:t>
            </a:r>
          </a:p>
          <a:p>
            <a:pPr algn="l"/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7232FEAE-D6CA-4729-B54B-11B6E5AEA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-1131785"/>
            <a:ext cx="457201" cy="169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1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192" y="383495"/>
            <a:ext cx="8778240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i="1" dirty="0">
                <a:solidFill>
                  <a:schemeClr val="bg1"/>
                </a:solidFill>
              </a:rPr>
              <a:t>May is Mental Health Month</a:t>
            </a:r>
            <a:br>
              <a:rPr lang="en-US" sz="6000" i="1" dirty="0">
                <a:solidFill>
                  <a:schemeClr val="bg1"/>
                </a:solidFill>
              </a:rPr>
            </a:br>
            <a:br>
              <a:rPr lang="en-US" sz="6000" i="1" dirty="0">
                <a:solidFill>
                  <a:schemeClr val="bg1"/>
                </a:solidFill>
              </a:rPr>
            </a:br>
            <a:r>
              <a:rPr lang="en-US" sz="6000" i="1" dirty="0">
                <a:solidFill>
                  <a:schemeClr val="bg1"/>
                </a:solidFill>
              </a:rPr>
              <a:t>Laughter can: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15491"/>
            <a:ext cx="10514012" cy="3380509"/>
          </a:xfrm>
        </p:spPr>
        <p:txBody>
          <a:bodyPr>
            <a:normAutofit/>
          </a:bodyPr>
          <a:lstStyle/>
          <a:p>
            <a:pPr algn="l"/>
            <a:endParaRPr lang="en-US" sz="4000" dirty="0"/>
          </a:p>
          <a:p>
            <a:pPr algn="l"/>
            <a:r>
              <a:rPr lang="en-US" sz="4000" dirty="0"/>
              <a:t>	</a:t>
            </a:r>
            <a:r>
              <a:rPr lang="en-US" sz="4000" dirty="0">
                <a:solidFill>
                  <a:schemeClr val="bg1"/>
                </a:solidFill>
              </a:rPr>
              <a:t>- soothe tension</a:t>
            </a:r>
          </a:p>
          <a:p>
            <a:pPr algn="l"/>
            <a:r>
              <a:rPr lang="en-US" sz="4000" dirty="0">
                <a:solidFill>
                  <a:schemeClr val="bg1"/>
                </a:solidFill>
              </a:rPr>
              <a:t>	- aid muscle relaxation</a:t>
            </a:r>
          </a:p>
          <a:p>
            <a:pPr algn="l"/>
            <a:r>
              <a:rPr lang="en-US" sz="4000" dirty="0">
                <a:solidFill>
                  <a:schemeClr val="bg1"/>
                </a:solidFill>
              </a:rPr>
              <a:t>	- give you a good relaxed feeling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(note: thanks to Mayo Clinic website)</a:t>
            </a:r>
          </a:p>
          <a:p>
            <a:pPr algn="l"/>
            <a:endParaRPr lang="en-US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7232FEAE-D6CA-4729-B54B-11B6E5AEA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3338"/>
            <a:ext cx="353291" cy="20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67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60" y="506258"/>
            <a:ext cx="10669146" cy="34494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i="1" dirty="0"/>
              <a:t>      </a:t>
            </a:r>
            <a:r>
              <a:rPr lang="en-US" sz="6000" i="1" dirty="0">
                <a:solidFill>
                  <a:schemeClr val="bg1"/>
                </a:solidFill>
              </a:rPr>
              <a:t>May is Mental Health Month</a:t>
            </a:r>
            <a:br>
              <a:rPr lang="en-US" sz="6000" i="1" dirty="0">
                <a:solidFill>
                  <a:schemeClr val="bg1"/>
                </a:solidFill>
              </a:rPr>
            </a:br>
            <a:br>
              <a:rPr lang="en-US" sz="6000" i="1" dirty="0">
                <a:solidFill>
                  <a:schemeClr val="bg1"/>
                </a:solidFill>
              </a:rPr>
            </a:br>
            <a:r>
              <a:rPr lang="en-US" sz="6000" i="1" dirty="0">
                <a:solidFill>
                  <a:schemeClr val="bg1"/>
                </a:solidFill>
              </a:rPr>
              <a:t>Think Social Connection</a:t>
            </a:r>
            <a:br>
              <a:rPr lang="en-US" sz="6000" i="1" dirty="0">
                <a:solidFill>
                  <a:schemeClr val="bg1"/>
                </a:solidFill>
              </a:rPr>
            </a:br>
            <a:r>
              <a:rPr lang="en-US" sz="6000" i="1" dirty="0">
                <a:solidFill>
                  <a:schemeClr val="bg1"/>
                </a:solidFill>
              </a:rPr>
              <a:t>and</a:t>
            </a:r>
            <a:br>
              <a:rPr lang="en-US" sz="6000" i="1" dirty="0">
                <a:solidFill>
                  <a:schemeClr val="bg1"/>
                </a:solidFill>
              </a:rPr>
            </a:br>
            <a:r>
              <a:rPr lang="en-US" sz="6000" i="1" dirty="0">
                <a:solidFill>
                  <a:schemeClr val="bg1"/>
                </a:solidFill>
              </a:rPr>
              <a:t>Physical Distance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994" y="4411360"/>
            <a:ext cx="10206958" cy="2199752"/>
          </a:xfrm>
        </p:spPr>
        <p:txBody>
          <a:bodyPr>
            <a:normAutofit fontScale="62500" lnSpcReduction="20000"/>
          </a:bodyPr>
          <a:lstStyle/>
          <a:p>
            <a:pPr algn="l"/>
            <a:endParaRPr lang="en-US" sz="4000" dirty="0"/>
          </a:p>
          <a:p>
            <a:pPr algn="ctr"/>
            <a:r>
              <a:rPr lang="en-US" sz="6400" dirty="0">
                <a:solidFill>
                  <a:schemeClr val="bg1"/>
                </a:solidFill>
              </a:rPr>
              <a:t>rather than Social Distance</a:t>
            </a:r>
          </a:p>
          <a:p>
            <a:pPr algn="ctr"/>
            <a:endParaRPr lang="en-US" sz="6400" dirty="0">
              <a:solidFill>
                <a:schemeClr val="bg1"/>
              </a:solidFill>
            </a:endParaRPr>
          </a:p>
          <a:p>
            <a:pPr algn="ctr"/>
            <a:r>
              <a:rPr lang="en-US" sz="6400" dirty="0">
                <a:solidFill>
                  <a:schemeClr val="bg1"/>
                </a:solidFill>
              </a:rPr>
              <a:t>THINK COMMUNITY</a:t>
            </a:r>
          </a:p>
          <a:p>
            <a:pPr algn="l"/>
            <a:endParaRPr lang="en-US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7232FEAE-D6CA-4729-B54B-11B6E5AEA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3338"/>
            <a:ext cx="458788" cy="27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7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782" y="526473"/>
            <a:ext cx="10191605" cy="5296929"/>
          </a:xfrm>
        </p:spPr>
        <p:txBody>
          <a:bodyPr>
            <a:normAutofit/>
          </a:bodyPr>
          <a:lstStyle/>
          <a:p>
            <a:pPr algn="ctr"/>
            <a:r>
              <a:rPr lang="en-US" sz="6000" i="1" dirty="0">
                <a:solidFill>
                  <a:schemeClr val="bg1"/>
                </a:solidFill>
              </a:rPr>
              <a:t>May is Mental Health Month</a:t>
            </a:r>
            <a:br>
              <a:rPr lang="en-US" sz="6000" i="1" dirty="0">
                <a:solidFill>
                  <a:schemeClr val="bg1"/>
                </a:solidFill>
              </a:rPr>
            </a:br>
            <a:br>
              <a:rPr lang="en-US" sz="6000" i="1" dirty="0">
                <a:solidFill>
                  <a:schemeClr val="bg1"/>
                </a:solidFill>
              </a:rPr>
            </a:br>
            <a:r>
              <a:rPr lang="en-US" sz="6000" i="1" dirty="0">
                <a:solidFill>
                  <a:schemeClr val="bg1"/>
                </a:solidFill>
              </a:rPr>
              <a:t>Be Kind to Yourself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5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F23494-F630-4E01-81EA-AA2F2975971E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76CE1C2-24FF-4125-B61C-AD39973FCD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083022-B7D0-4DE3-9976-6A91422D94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170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MHANational.org</vt:lpstr>
      <vt:lpstr>PowerPoint Presentation</vt:lpstr>
      <vt:lpstr>Remember the Lectionary Remember PIES for Wellness Physical – Intellectual – Emotional – Spiritual – Social  </vt:lpstr>
      <vt:lpstr>PowerPoint Presentation</vt:lpstr>
      <vt:lpstr>Check out Biblical sense of humor                                             </vt:lpstr>
      <vt:lpstr>May is Mental Health Month  Laughter can:</vt:lpstr>
      <vt:lpstr>      May is Mental Health Month  Think Social Connection and Physical Distance</vt:lpstr>
      <vt:lpstr>May is Mental Health Month  Be Kind to Yourself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2020-03-20T21:56:00Z</dcterms:created>
  <dcterms:modified xsi:type="dcterms:W3CDTF">2020-05-07T14:12:09Z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